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Default Extension="emf" ContentType="image/x-emf"/>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2.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2"/>
  </p:sldMasterIdLst>
  <p:notesMasterIdLst>
    <p:notesMasterId r:id="rId3"/>
  </p:notesMasterIdLst>
  <p:handoutMasterIdLst>
    <p:handoutMasterId r:id="rId4"/>
  </p:handoutMasterIdLst>
  <p:sldIdLst>
    <p:sldId id="311" r:id="rId5"/>
    <p:sldId id="322" r:id="rId6"/>
    <p:sldId id="339" r:id="rId7"/>
    <p:sldId id="330" r:id="rId8"/>
    <p:sldId id="326" r:id="rId9"/>
    <p:sldId id="340" r:id="rId10"/>
    <p:sldId id="307" r:id="rId11"/>
    <p:sldId id="313" r:id="rId12"/>
    <p:sldId id="320" r:id="rId13"/>
    <p:sldId id="327" r:id="rId14"/>
    <p:sldId id="333" r:id="rId15"/>
    <p:sldId id="331" r:id="rId16"/>
    <p:sldId id="341" r:id="rId17"/>
    <p:sldId id="328" r:id="rId18"/>
    <p:sldId id="329" r:id="rId19"/>
    <p:sldId id="337" r:id="rId20"/>
    <p:sldId id="334" r:id="rId21"/>
    <p:sldId id="338" r:id="rId2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0000CC"/>
    <a:srgbClr val="000000"/>
    <a:srgbClr val="006600"/>
    <a:srgbClr val="FFFF00"/>
    <a:srgbClr val="00B050"/>
    <a:srgbClr val="FFCCFF"/>
    <a:srgbClr val="FF0000"/>
    <a:srgbClr val="003DA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rgbClr val="00000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6"/>
    <p:restoredTop sz="95111" autoAdjust="0"/>
  </p:normalViewPr>
  <p:slideViewPr>
    <p:cSldViewPr>
      <p:cViewPr varScale="1">
        <p:scale>
          <a:sx n="95" d="100"/>
          <a:sy n="95" d="100"/>
        </p:scale>
        <p:origin x="-834"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handoutMaster" Target="handoutMasters/handoutMaster1.xml" Id="rId4" /><Relationship Type="http://schemas.openxmlformats.org/officeDocument/2006/relationships/slide" Target="slides/slide1.xml" Id="rId5" /><Relationship Type="http://schemas.openxmlformats.org/officeDocument/2006/relationships/slide" Target="slides/slide2.xml" Id="rId6" /><Relationship Type="http://schemas.openxmlformats.org/officeDocument/2006/relationships/slide" Target="slides/slide3.xml" Id="rId7" /><Relationship Type="http://schemas.openxmlformats.org/officeDocument/2006/relationships/slide" Target="slides/slide4.xml" Id="rId8" /><Relationship Type="http://schemas.openxmlformats.org/officeDocument/2006/relationships/slide" Target="slides/slide5.xml" Id="rId9" /><Relationship Type="http://schemas.openxmlformats.org/officeDocument/2006/relationships/slide" Target="slides/slide6.xml" Id="rId10" /><Relationship Type="http://schemas.openxmlformats.org/officeDocument/2006/relationships/slide" Target="slides/slide7.xml" Id="rId11" /><Relationship Type="http://schemas.openxmlformats.org/officeDocument/2006/relationships/slide" Target="slides/slide8.xml" Id="rId12" /><Relationship Type="http://schemas.openxmlformats.org/officeDocument/2006/relationships/slide" Target="slides/slide9.xml" Id="rId13" /><Relationship Type="http://schemas.openxmlformats.org/officeDocument/2006/relationships/slide" Target="slides/slide10.xml" Id="rId14" /><Relationship Type="http://schemas.openxmlformats.org/officeDocument/2006/relationships/slide" Target="slides/slide11.xml" Id="rId15" /><Relationship Type="http://schemas.openxmlformats.org/officeDocument/2006/relationships/slide" Target="slides/slide12.xml" Id="rId16" /><Relationship Type="http://schemas.openxmlformats.org/officeDocument/2006/relationships/slide" Target="slides/slide13.xml" Id="rId17" /><Relationship Type="http://schemas.openxmlformats.org/officeDocument/2006/relationships/slide" Target="slides/slide14.xml" Id="rId18" /><Relationship Type="http://schemas.openxmlformats.org/officeDocument/2006/relationships/slide" Target="slides/slide15.xml" Id="rId19" /><Relationship Type="http://schemas.openxmlformats.org/officeDocument/2006/relationships/slide" Target="slides/slide16.xml" Id="rId20" /><Relationship Type="http://schemas.openxmlformats.org/officeDocument/2006/relationships/slide" Target="slides/slide17.xml" Id="rId21" /><Relationship Type="http://schemas.openxmlformats.org/officeDocument/2006/relationships/slide" Target="slides/slide18.xml" Id="rId22" /><Relationship Type="http://schemas.openxmlformats.org/officeDocument/2006/relationships/presProps" Target="presProps.xml" Id="rId23" /><Relationship Type="http://schemas.openxmlformats.org/officeDocument/2006/relationships/viewProps" Target="viewProps.xml" Id="rId24" /><Relationship Type="http://schemas.openxmlformats.org/officeDocument/2006/relationships/tableStyles" Target="tableStyles.xml" Id="rId25" /></Relationships>
</file>

<file path=ppt/handoutMasters/_rels/handoutMaster1.xml.rels>&#65279;<?xml version="1.0" encoding="utf-8"?><Relationships xmlns="http://schemas.openxmlformats.org/package/2006/relationships"><Relationship Type="http://schemas.openxmlformats.org/officeDocument/2006/relationships/theme" Target="../theme/theme3.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166" name="Rectangle 2"/>
          <p:cNvSpPr>
            <a:spLocks noGrp="1" noChangeArrowheads="1"/>
          </p:cNvSpPr>
          <p:nvPr>
            <p:ph type="hdr" sz="quarter"/>
          </p:nvPr>
        </p:nvSpPr>
        <p:spPr>
          <a:xfrm>
            <a:off x="1" y="2"/>
            <a:ext cx="2895734" cy="456993"/>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defTabSz="914267" eaLnBrk="1" hangingPunct="1">
              <a:defRPr sz="1200">
                <a:latin typeface="Arial" charset="0"/>
                <a:ea typeface="ＭＳ Ｐゴシック" pitchFamily="50" charset="-128"/>
              </a:defRPr>
            </a:lvl1pPr>
          </a:lstStyle>
          <a:p>
            <a:pPr>
              <a:defRPr/>
            </a:pPr>
            <a:endParaRPr lang="en-US" altLang="ja-JP"/>
          </a:p>
        </p:txBody>
      </p:sp>
      <p:sp>
        <p:nvSpPr>
          <p:cNvPr id="1167" name="Rectangle 3"/>
          <p:cNvSpPr>
            <a:spLocks noGrp="1" noChangeArrowheads="1"/>
          </p:cNvSpPr>
          <p:nvPr>
            <p:ph type="dt" sz="quarter" idx="1"/>
          </p:nvPr>
        </p:nvSpPr>
        <p:spPr>
          <a:xfrm>
            <a:off x="3810178" y="2"/>
            <a:ext cx="2895733" cy="456993"/>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defTabSz="914267" eaLnBrk="1" hangingPunct="1">
              <a:defRPr sz="1200">
                <a:latin typeface="Arial" charset="0"/>
                <a:ea typeface="ＭＳ Ｐゴシック" pitchFamily="50" charset="-128"/>
              </a:defRPr>
            </a:lvl1pPr>
          </a:lstStyle>
          <a:p>
            <a:pPr>
              <a:defRPr/>
            </a:pPr>
            <a:endParaRPr lang="en-US" altLang="ja-JP"/>
          </a:p>
        </p:txBody>
      </p:sp>
      <p:sp>
        <p:nvSpPr>
          <p:cNvPr id="1168" name="Rectangle 4"/>
          <p:cNvSpPr>
            <a:spLocks noGrp="1" noChangeArrowheads="1"/>
          </p:cNvSpPr>
          <p:nvPr>
            <p:ph type="ftr" sz="quarter" idx="2"/>
          </p:nvPr>
        </p:nvSpPr>
        <p:spPr>
          <a:xfrm>
            <a:off x="1" y="9373078"/>
            <a:ext cx="2895734" cy="456993"/>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defTabSz="914267" eaLnBrk="1" hangingPunct="1">
              <a:defRPr sz="1200">
                <a:latin typeface="Arial" charset="0"/>
                <a:ea typeface="ＭＳ Ｐゴシック" pitchFamily="50" charset="-128"/>
              </a:defRPr>
            </a:lvl1pPr>
          </a:lstStyle>
          <a:p>
            <a:pPr>
              <a:defRPr/>
            </a:pPr>
            <a:endParaRPr lang="en-US" altLang="ja-JP"/>
          </a:p>
        </p:txBody>
      </p:sp>
      <p:sp>
        <p:nvSpPr>
          <p:cNvPr id="1169" name="Rectangle 5"/>
          <p:cNvSpPr>
            <a:spLocks noGrp="1" noChangeArrowheads="1"/>
          </p:cNvSpPr>
          <p:nvPr>
            <p:ph type="sldNum" sz="quarter" idx="3"/>
          </p:nvPr>
        </p:nvSpPr>
        <p:spPr>
          <a:xfrm>
            <a:off x="3810178" y="9373078"/>
            <a:ext cx="2895733" cy="456993"/>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defTabSz="914267"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159" name="Rectangle 2"/>
          <p:cNvSpPr>
            <a:spLocks noGrp="1" noChangeArrowheads="1"/>
          </p:cNvSpPr>
          <p:nvPr>
            <p:ph type="hdr" sz="quarter"/>
          </p:nvPr>
        </p:nvSpPr>
        <p:spPr>
          <a:xfrm>
            <a:off x="0" y="0"/>
            <a:ext cx="2919302" cy="493237"/>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defTabSz="914267" eaLnBrk="1" hangingPunct="1">
              <a:defRPr sz="1200">
                <a:latin typeface="Arial" charset="0"/>
                <a:ea typeface="ＭＳ Ｐゴシック" pitchFamily="50" charset="-128"/>
              </a:defRPr>
            </a:lvl1pPr>
          </a:lstStyle>
          <a:p>
            <a:pPr>
              <a:defRPr/>
            </a:pPr>
            <a:endParaRPr lang="en-US" altLang="ja-JP"/>
          </a:p>
        </p:txBody>
      </p:sp>
      <p:sp>
        <p:nvSpPr>
          <p:cNvPr id="1160" name="Rectangle 3"/>
          <p:cNvSpPr>
            <a:spLocks noGrp="1" noChangeArrowheads="1"/>
          </p:cNvSpPr>
          <p:nvPr>
            <p:ph type="dt" idx="1"/>
          </p:nvPr>
        </p:nvSpPr>
        <p:spPr>
          <a:xfrm>
            <a:off x="3814890" y="0"/>
            <a:ext cx="2919302" cy="493237"/>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defTabSz="914267" eaLnBrk="1" hangingPunct="1">
              <a:defRPr sz="1200">
                <a:latin typeface="Arial" charset="0"/>
                <a:ea typeface="ＭＳ Ｐゴシック" pitchFamily="50" charset="-128"/>
              </a:defRPr>
            </a:lvl1pPr>
          </a:lstStyle>
          <a:p>
            <a:pPr>
              <a:defRPr/>
            </a:pPr>
            <a:endParaRPr lang="en-US" altLang="ja-JP"/>
          </a:p>
        </p:txBody>
      </p:sp>
      <p:sp>
        <p:nvSpPr>
          <p:cNvPr id="1161" name="Rectangle 4"/>
          <p:cNvSpPr>
            <a:spLocks noGrp="1" noRot="1" noChangeAspect="1" noChangeArrowheads="1" noTextEdit="1"/>
          </p:cNvSpPr>
          <p:nvPr>
            <p:ph type="sldImg" idx="2"/>
          </p:nvPr>
        </p:nvSpPr>
        <p:spPr>
          <a:xfrm>
            <a:off x="695325" y="739775"/>
            <a:ext cx="5343525" cy="3700463"/>
          </a:xfrm>
          <a:prstGeom prst="rect">
            <a:avLst/>
          </a:prstGeom>
          <a:noFill/>
          <a:ln w="9525">
            <a:solidFill>
              <a:srgbClr val="000000"/>
            </a:solidFill>
            <a:miter lim="800000"/>
            <a:headEnd/>
            <a:tailEnd/>
          </a:ln>
        </p:spPr>
      </p:sp>
      <p:sp>
        <p:nvSpPr>
          <p:cNvPr id="1162" name="Rectangle 5"/>
          <p:cNvSpPr>
            <a:spLocks noGrp="1" noChangeArrowheads="1"/>
          </p:cNvSpPr>
          <p:nvPr>
            <p:ph type="body" sz="quarter" idx="3"/>
          </p:nvPr>
        </p:nvSpPr>
        <p:spPr>
          <a:xfrm>
            <a:off x="672477" y="4686540"/>
            <a:ext cx="5390810" cy="4440707"/>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63" name="Rectangle 6"/>
          <p:cNvSpPr>
            <a:spLocks noGrp="1" noChangeArrowheads="1"/>
          </p:cNvSpPr>
          <p:nvPr>
            <p:ph type="ftr" sz="quarter" idx="4"/>
          </p:nvPr>
        </p:nvSpPr>
        <p:spPr>
          <a:xfrm>
            <a:off x="0" y="9371503"/>
            <a:ext cx="2919302" cy="493236"/>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defTabSz="914267" eaLnBrk="1" hangingPunct="1">
              <a:defRPr sz="1200">
                <a:latin typeface="Arial" charset="0"/>
                <a:ea typeface="ＭＳ Ｐゴシック" pitchFamily="50" charset="-128"/>
              </a:defRPr>
            </a:lvl1pPr>
          </a:lstStyle>
          <a:p>
            <a:pPr>
              <a:defRPr/>
            </a:pPr>
            <a:endParaRPr lang="en-US" altLang="ja-JP"/>
          </a:p>
        </p:txBody>
      </p:sp>
      <p:sp>
        <p:nvSpPr>
          <p:cNvPr id="1164" name="Rectangle 7"/>
          <p:cNvSpPr>
            <a:spLocks noGrp="1" noChangeArrowheads="1"/>
          </p:cNvSpPr>
          <p:nvPr>
            <p:ph type="sldNum" sz="quarter" idx="5"/>
          </p:nvPr>
        </p:nvSpPr>
        <p:spPr>
          <a:xfrm>
            <a:off x="3814890" y="9371503"/>
            <a:ext cx="2919302" cy="493236"/>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defTabSz="914267"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10.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3" name="Rectangle 7"/>
          <p:cNvSpPr>
            <a:spLocks noGrp="1" noChangeArrowheads="1"/>
          </p:cNvSpPr>
          <p:nvPr>
            <p:ph type="sldNum" sz="quarter" idx="5"/>
          </p:nvPr>
        </p:nvSpPr>
        <p:spPr>
          <a:noFill/>
          <a:ln/>
        </p:spPr>
        <p:txBody>
          <a:bodyPr/>
          <a:lstStyle>
            <a:lvl1pPr defTabSz="922222">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56" indent="-285714" defTabSz="92222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856" indent="-228572" defTabSz="92222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998" indent="-228572" defTabSz="92222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139" indent="-228572" defTabSz="92222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283" indent="-228572" defTabSz="92222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425" indent="-228572" defTabSz="92222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568" indent="-228572" defTabSz="92222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710" indent="-228572" defTabSz="92222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1264" name="Rectangle 2"/>
          <p:cNvSpPr>
            <a:spLocks noGrp="1" noRot="1" noChangeAspect="1" noChangeArrowheads="1" noTextEdit="1"/>
          </p:cNvSpPr>
          <p:nvPr>
            <p:ph type="sldImg"/>
          </p:nvPr>
        </p:nvSpPr>
        <p:spPr>
          <a:xfrm>
            <a:off x="695325" y="739775"/>
            <a:ext cx="5343525" cy="3700463"/>
          </a:xfrm>
          <a:ln/>
        </p:spPr>
      </p:sp>
      <p:sp>
        <p:nvSpPr>
          <p:cNvPr id="12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7996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89" name="四角形 385"/>
          <p:cNvSpPr>
            <a:spLocks noGrp="1" noRot="1" noChangeAspect="1" noChangeArrowheads="1" noTextEdit="1"/>
          </p:cNvSpPr>
          <p:nvPr>
            <p:ph type="sldImg" idx="2"/>
          </p:nvPr>
        </p:nvSpPr>
        <p:spPr>
          <a:prstGeom prst="rect">
            <a:avLst/>
          </a:prstGeom>
        </p:spPr>
        <p:txBody>
          <a:bodyPr/>
          <a:p>
            <a:endParaRPr kumimoji="1" lang="ja-JP" altLang="en-US"/>
          </a:p>
        </p:txBody>
      </p:sp>
      <p:sp>
        <p:nvSpPr>
          <p:cNvPr id="1290" name="四角形 386"/>
          <p:cNvSpPr>
            <a:spLocks noGrp="1" noChangeArrowheads="1"/>
          </p:cNvSpPr>
          <p:nvPr>
            <p:ph type="body" sz="quarter" idx="3"/>
          </p:nvPr>
        </p:nvSpPr>
        <p:spPr>
          <a:prstGeom prst="rect">
            <a:avLst/>
          </a:prstGeom>
        </p:spPr>
        <p:txBody>
          <a:bodyPr/>
          <a:p>
            <a:endParaRPr kumimoji="1" lang="ja-JP" altLang="en-US"/>
          </a:p>
        </p:txBody>
      </p:sp>
      <p:sp>
        <p:nvSpPr>
          <p:cNvPr id="1291" name="四角形 387"/>
          <p:cNvSpPr>
            <a:spLocks noGrp="1" noChangeArrowheads="1"/>
          </p:cNvSpPr>
          <p:nvPr>
            <p:ph type="sldNum" sz="quarter" idx="5"/>
          </p:nvPr>
        </p:nvSpPr>
        <p:spPr>
          <a:prstGeom prst="rect">
            <a:avLst/>
          </a:prstGeom>
        </p:spPr>
        <p:txBody>
          <a:bodyPr vert="horz" wrap="square" lIns="91419" tIns="45710" rIns="91419" bIns="45710" numCol="1" anchor="b" anchorCtr="0" compatLnSpc="1">
            <a:prstTxWarp prst="textNoShape">
              <a:avLst/>
            </a:prstTxWarp>
          </a:bodyPr>
          <a:lstStyle>
            <a:lvl1pPr algn="r" defTabSz="914267" eaLnBrk="1" hangingPunct="1">
              <a:defRPr sz="1200"/>
            </a:lvl1pPr>
          </a:lstStyle>
          <a:p>
            <a:pPr>
              <a:defRPr/>
            </a:pPr>
            <a:fld id="{6CB5B19B-2A7B-4820-A495-7EA32EFCEBE8}" type="slidenum">
              <a:rPr lang="en-US" altLang="ja-JP"/>
              <a:pPr>
                <a:defRPr/>
              </a:pPr>
              <a:t>‹#›</a:t>
            </a:fld>
            <a:endParaRPr lang="en-US" altLang="ja-JP"/>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grpSp>
        <p:nvGrpSpPr>
          <p:cNvPr id="1042" name="Group 6"/>
          <p:cNvGrpSpPr/>
          <p:nvPr/>
        </p:nvGrpSpPr>
        <p:grpSpPr>
          <a:xfrm>
            <a:off x="-9171" y="-8468"/>
            <a:ext cx="9935592" cy="6874935"/>
            <a:chOff x="-8466" y="-8468"/>
            <a:chExt cx="9171316" cy="6874935"/>
          </a:xfrm>
        </p:grpSpPr>
        <p:cxnSp>
          <p:nvCxnSpPr>
            <p:cNvPr id="1043"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44"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5"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6"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2"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53"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1054"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055" name="Date Placeholder 3"/>
          <p:cNvSpPr>
            <a:spLocks noGrp="1"/>
          </p:cNvSpPr>
          <p:nvPr>
            <p:ph type="dt" sz="half" idx="10"/>
          </p:nvPr>
        </p:nvSpPr>
        <p:spPr/>
        <p:txBody>
          <a:bodyPr/>
          <a:lstStyle/>
          <a:p>
            <a:pPr>
              <a:defRPr/>
            </a:pPr>
            <a:endParaRPr lang="en-US" altLang="ja-JP"/>
          </a:p>
        </p:txBody>
      </p:sp>
      <p:sp>
        <p:nvSpPr>
          <p:cNvPr id="1056" name="Footer Placeholder 4"/>
          <p:cNvSpPr>
            <a:spLocks noGrp="1"/>
          </p:cNvSpPr>
          <p:nvPr>
            <p:ph type="ftr" sz="quarter" idx="11"/>
          </p:nvPr>
        </p:nvSpPr>
        <p:spPr/>
        <p:txBody>
          <a:bodyPr/>
          <a:lstStyle/>
          <a:p>
            <a:pPr>
              <a:defRPr/>
            </a:pPr>
            <a:endParaRPr lang="en-US" altLang="ja-JP"/>
          </a:p>
        </p:txBody>
      </p:sp>
      <p:sp>
        <p:nvSpPr>
          <p:cNvPr id="1057" name="Slide Number Placeholder 5"/>
          <p:cNvSpPr>
            <a:spLocks noGrp="1"/>
          </p:cNvSpPr>
          <p:nvPr>
            <p:ph type="sldNum" sz="quarter" idx="12"/>
          </p:nvPr>
        </p:nvSpPr>
        <p:spPr/>
        <p:txBody>
          <a:bodyPr/>
          <a:lstStyle/>
          <a:p>
            <a:pPr>
              <a:defRPr/>
            </a:pPr>
            <a:fld id="{367FCEB3-C420-400D-9DF3-AABFEA07EB20}" type="slidenum">
              <a:rPr lang="en-US" altLang="ja-JP" smtClean="0"/>
              <a:pPr>
                <a:defRPr/>
              </a:pPr>
              <a:t>‹#›</a:t>
            </a:fld>
            <a:endParaRPr lang="en-US" altLang="ja-JP"/>
          </a:p>
        </p:txBody>
      </p:sp>
    </p:spTree>
    <p:extLst>
      <p:ext uri="{BB962C8B-B14F-4D97-AF65-F5344CB8AC3E}">
        <p14:creationId xmlns:p14="http://schemas.microsoft.com/office/powerpoint/2010/main" val="115461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0" name=""/>
        <p:cNvGrpSpPr/>
        <p:nvPr/>
      </p:nvGrpSpPr>
      <p:grpSpPr>
        <a:xfrm>
          <a:off x="0" y="0"/>
          <a:ext cx="0" cy="0"/>
          <a:chOff x="0" y="0"/>
          <a:chExt cx="0" cy="0"/>
        </a:xfrm>
      </p:grpSpPr>
      <p:sp>
        <p:nvSpPr>
          <p:cNvPr id="1110"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11"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12" name="Date Placeholder 3"/>
          <p:cNvSpPr>
            <a:spLocks noGrp="1"/>
          </p:cNvSpPr>
          <p:nvPr>
            <p:ph type="dt" sz="half" idx="10"/>
          </p:nvPr>
        </p:nvSpPr>
        <p:spPr/>
        <p:txBody>
          <a:bodyPr/>
          <a:lstStyle/>
          <a:p>
            <a:pPr>
              <a:defRPr/>
            </a:pPr>
            <a:endParaRPr lang="en-US" altLang="ja-JP"/>
          </a:p>
        </p:txBody>
      </p:sp>
      <p:sp>
        <p:nvSpPr>
          <p:cNvPr id="1113" name="Footer Placeholder 4"/>
          <p:cNvSpPr>
            <a:spLocks noGrp="1"/>
          </p:cNvSpPr>
          <p:nvPr>
            <p:ph type="ftr" sz="quarter" idx="11"/>
          </p:nvPr>
        </p:nvSpPr>
        <p:spPr/>
        <p:txBody>
          <a:bodyPr/>
          <a:lstStyle/>
          <a:p>
            <a:pPr>
              <a:defRPr/>
            </a:pPr>
            <a:endParaRPr lang="en-US" altLang="ja-JP"/>
          </a:p>
        </p:txBody>
      </p:sp>
      <p:sp>
        <p:nvSpPr>
          <p:cNvPr id="1114"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33018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0" name=""/>
        <p:cNvGrpSpPr/>
        <p:nvPr/>
      </p:nvGrpSpPr>
      <p:grpSpPr>
        <a:xfrm>
          <a:off x="0" y="0"/>
          <a:ext cx="0" cy="0"/>
          <a:chOff x="0" y="0"/>
          <a:chExt cx="0" cy="0"/>
        </a:xfrm>
      </p:grpSpPr>
      <p:sp>
        <p:nvSpPr>
          <p:cNvPr id="1116"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17"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1118"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19" name="Date Placeholder 3"/>
          <p:cNvSpPr>
            <a:spLocks noGrp="1"/>
          </p:cNvSpPr>
          <p:nvPr>
            <p:ph type="dt" sz="half" idx="10"/>
          </p:nvPr>
        </p:nvSpPr>
        <p:spPr/>
        <p:txBody>
          <a:bodyPr/>
          <a:lstStyle/>
          <a:p>
            <a:pPr>
              <a:defRPr/>
            </a:pPr>
            <a:endParaRPr lang="en-US" altLang="ja-JP"/>
          </a:p>
        </p:txBody>
      </p:sp>
      <p:sp>
        <p:nvSpPr>
          <p:cNvPr id="1120" name="Footer Placeholder 4"/>
          <p:cNvSpPr>
            <a:spLocks noGrp="1"/>
          </p:cNvSpPr>
          <p:nvPr>
            <p:ph type="ftr" sz="quarter" idx="11"/>
          </p:nvPr>
        </p:nvSpPr>
        <p:spPr/>
        <p:txBody>
          <a:bodyPr/>
          <a:lstStyle/>
          <a:p>
            <a:pPr>
              <a:defRPr/>
            </a:pPr>
            <a:endParaRPr lang="en-US" altLang="ja-JP"/>
          </a:p>
        </p:txBody>
      </p:sp>
      <p:sp>
        <p:nvSpPr>
          <p:cNvPr id="1121"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
        <p:nvSpPr>
          <p:cNvPr id="1122"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123"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703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0" name=""/>
        <p:cNvGrpSpPr/>
        <p:nvPr/>
      </p:nvGrpSpPr>
      <p:grpSpPr>
        <a:xfrm>
          <a:off x="0" y="0"/>
          <a:ext cx="0" cy="0"/>
          <a:chOff x="0" y="0"/>
          <a:chExt cx="0" cy="0"/>
        </a:xfrm>
      </p:grpSpPr>
      <p:sp>
        <p:nvSpPr>
          <p:cNvPr id="1125"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1126"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27" name="Date Placeholder 3"/>
          <p:cNvSpPr>
            <a:spLocks noGrp="1"/>
          </p:cNvSpPr>
          <p:nvPr>
            <p:ph type="dt" sz="half" idx="10"/>
          </p:nvPr>
        </p:nvSpPr>
        <p:spPr/>
        <p:txBody>
          <a:bodyPr/>
          <a:lstStyle/>
          <a:p>
            <a:pPr>
              <a:defRPr/>
            </a:pPr>
            <a:endParaRPr lang="en-US" altLang="ja-JP"/>
          </a:p>
        </p:txBody>
      </p:sp>
      <p:sp>
        <p:nvSpPr>
          <p:cNvPr id="1128" name="Footer Placeholder 4"/>
          <p:cNvSpPr>
            <a:spLocks noGrp="1"/>
          </p:cNvSpPr>
          <p:nvPr>
            <p:ph type="ftr" sz="quarter" idx="11"/>
          </p:nvPr>
        </p:nvSpPr>
        <p:spPr/>
        <p:txBody>
          <a:bodyPr/>
          <a:lstStyle/>
          <a:p>
            <a:pPr>
              <a:defRPr/>
            </a:pPr>
            <a:endParaRPr lang="en-US" altLang="ja-JP"/>
          </a:p>
        </p:txBody>
      </p:sp>
      <p:sp>
        <p:nvSpPr>
          <p:cNvPr id="1129"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4414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0" name=""/>
        <p:cNvGrpSpPr/>
        <p:nvPr/>
      </p:nvGrpSpPr>
      <p:grpSpPr>
        <a:xfrm>
          <a:off x="0" y="0"/>
          <a:ext cx="0" cy="0"/>
          <a:chOff x="0" y="0"/>
          <a:chExt cx="0" cy="0"/>
        </a:xfrm>
      </p:grpSpPr>
      <p:sp>
        <p:nvSpPr>
          <p:cNvPr id="1131"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32"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113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34" name="Date Placeholder 3"/>
          <p:cNvSpPr>
            <a:spLocks noGrp="1"/>
          </p:cNvSpPr>
          <p:nvPr>
            <p:ph type="dt" sz="half" idx="10"/>
          </p:nvPr>
        </p:nvSpPr>
        <p:spPr/>
        <p:txBody>
          <a:bodyPr/>
          <a:lstStyle/>
          <a:p>
            <a:pPr>
              <a:defRPr/>
            </a:pPr>
            <a:endParaRPr lang="en-US" altLang="ja-JP"/>
          </a:p>
        </p:txBody>
      </p:sp>
      <p:sp>
        <p:nvSpPr>
          <p:cNvPr id="1135" name="Footer Placeholder 4"/>
          <p:cNvSpPr>
            <a:spLocks noGrp="1"/>
          </p:cNvSpPr>
          <p:nvPr>
            <p:ph type="ftr" sz="quarter" idx="11"/>
          </p:nvPr>
        </p:nvSpPr>
        <p:spPr/>
        <p:txBody>
          <a:bodyPr/>
          <a:lstStyle/>
          <a:p>
            <a:pPr>
              <a:defRPr/>
            </a:pPr>
            <a:endParaRPr lang="en-US" altLang="ja-JP"/>
          </a:p>
        </p:txBody>
      </p:sp>
      <p:sp>
        <p:nvSpPr>
          <p:cNvPr id="1136"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
        <p:nvSpPr>
          <p:cNvPr id="1137"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138"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0691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0" name=""/>
        <p:cNvGrpSpPr/>
        <p:nvPr/>
      </p:nvGrpSpPr>
      <p:grpSpPr>
        <a:xfrm>
          <a:off x="0" y="0"/>
          <a:ext cx="0" cy="0"/>
          <a:chOff x="0" y="0"/>
          <a:chExt cx="0" cy="0"/>
        </a:xfrm>
      </p:grpSpPr>
      <p:sp>
        <p:nvSpPr>
          <p:cNvPr id="1140"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41"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1142"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43" name="Date Placeholder 3"/>
          <p:cNvSpPr>
            <a:spLocks noGrp="1"/>
          </p:cNvSpPr>
          <p:nvPr>
            <p:ph type="dt" sz="half" idx="10"/>
          </p:nvPr>
        </p:nvSpPr>
        <p:spPr/>
        <p:txBody>
          <a:bodyPr/>
          <a:lstStyle/>
          <a:p>
            <a:pPr>
              <a:defRPr/>
            </a:pPr>
            <a:endParaRPr lang="en-US" altLang="ja-JP"/>
          </a:p>
        </p:txBody>
      </p:sp>
      <p:sp>
        <p:nvSpPr>
          <p:cNvPr id="1144" name="Footer Placeholder 4"/>
          <p:cNvSpPr>
            <a:spLocks noGrp="1"/>
          </p:cNvSpPr>
          <p:nvPr>
            <p:ph type="ftr" sz="quarter" idx="11"/>
          </p:nvPr>
        </p:nvSpPr>
        <p:spPr/>
        <p:txBody>
          <a:bodyPr/>
          <a:lstStyle/>
          <a:p>
            <a:pPr>
              <a:defRPr/>
            </a:pPr>
            <a:endParaRPr lang="en-US" altLang="ja-JP"/>
          </a:p>
        </p:txBody>
      </p:sp>
      <p:sp>
        <p:nvSpPr>
          <p:cNvPr id="1145"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58683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147" name="Title 1"/>
          <p:cNvSpPr>
            <a:spLocks noGrp="1"/>
          </p:cNvSpPr>
          <p:nvPr>
            <p:ph type="title"/>
          </p:nvPr>
        </p:nvSpPr>
        <p:spPr/>
        <p:txBody>
          <a:bodyPr/>
          <a:lstStyle/>
          <a:p>
            <a:r>
              <a:rPr lang="ja-JP" altLang="en-US" smtClean="0"/>
              <a:t>マスター タイトルの書式設定</a:t>
            </a:r>
            <a:endParaRPr lang="en-US" dirty="0"/>
          </a:p>
        </p:txBody>
      </p:sp>
      <p:sp>
        <p:nvSpPr>
          <p:cNvPr id="1148"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49" name="Date Placeholder 3"/>
          <p:cNvSpPr>
            <a:spLocks noGrp="1"/>
          </p:cNvSpPr>
          <p:nvPr>
            <p:ph type="dt" sz="half" idx="10"/>
          </p:nvPr>
        </p:nvSpPr>
        <p:spPr/>
        <p:txBody>
          <a:bodyPr/>
          <a:lstStyle/>
          <a:p>
            <a:pPr>
              <a:defRPr/>
            </a:pPr>
            <a:endParaRPr lang="en-US" altLang="ja-JP"/>
          </a:p>
        </p:txBody>
      </p:sp>
      <p:sp>
        <p:nvSpPr>
          <p:cNvPr id="1150" name="Footer Placeholder 4"/>
          <p:cNvSpPr>
            <a:spLocks noGrp="1"/>
          </p:cNvSpPr>
          <p:nvPr>
            <p:ph type="ftr" sz="quarter" idx="11"/>
          </p:nvPr>
        </p:nvSpPr>
        <p:spPr/>
        <p:txBody>
          <a:bodyPr/>
          <a:lstStyle/>
          <a:p>
            <a:pPr>
              <a:defRPr/>
            </a:pPr>
            <a:endParaRPr lang="en-US" altLang="ja-JP"/>
          </a:p>
        </p:txBody>
      </p:sp>
      <p:sp>
        <p:nvSpPr>
          <p:cNvPr id="1151"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2895199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53" name="Vertical Title 1"/>
          <p:cNvSpPr>
            <a:spLocks noGrp="1"/>
          </p:cNvSpPr>
          <p:nvPr>
            <p:ph type="title" orient="vert"/>
          </p:nvPr>
        </p:nvSpPr>
        <p:spPr>
          <a:xfrm>
            <a:off x="6475421" y="609601"/>
            <a:ext cx="1060380" cy="5251451"/>
          </a:xfrm>
        </p:spPr>
        <p:txBody>
          <a:bodyPr vert="eaVert" anchor="ctr"/>
          <a:lstStyle/>
          <a:p>
            <a:r>
              <a:rPr lang="ja-JP" altLang="en-US" smtClean="0"/>
              <a:t>マスター タイトルの書式設定</a:t>
            </a:r>
            <a:endParaRPr lang="en-US" dirty="0"/>
          </a:p>
        </p:txBody>
      </p:sp>
      <p:sp>
        <p:nvSpPr>
          <p:cNvPr id="1154" name="Vertical Text Placeholder 2"/>
          <p:cNvSpPr>
            <a:spLocks noGrp="1"/>
          </p:cNvSpPr>
          <p:nvPr>
            <p:ph type="body" orient="vert" idx="1"/>
          </p:nvPr>
        </p:nvSpPr>
        <p:spPr>
          <a:xfrm>
            <a:off x="660399" y="609601"/>
            <a:ext cx="5627945"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55" name="Date Placeholder 3"/>
          <p:cNvSpPr>
            <a:spLocks noGrp="1"/>
          </p:cNvSpPr>
          <p:nvPr>
            <p:ph type="dt" sz="half" idx="10"/>
          </p:nvPr>
        </p:nvSpPr>
        <p:spPr/>
        <p:txBody>
          <a:bodyPr/>
          <a:lstStyle/>
          <a:p>
            <a:pPr>
              <a:defRPr/>
            </a:pPr>
            <a:endParaRPr lang="en-US" altLang="ja-JP"/>
          </a:p>
        </p:txBody>
      </p:sp>
      <p:sp>
        <p:nvSpPr>
          <p:cNvPr id="1156" name="Footer Placeholder 4"/>
          <p:cNvSpPr>
            <a:spLocks noGrp="1"/>
          </p:cNvSpPr>
          <p:nvPr>
            <p:ph type="ftr" sz="quarter" idx="11"/>
          </p:nvPr>
        </p:nvSpPr>
        <p:spPr/>
        <p:txBody>
          <a:bodyPr/>
          <a:lstStyle/>
          <a:p>
            <a:pPr>
              <a:defRPr/>
            </a:pPr>
            <a:endParaRPr lang="en-US" altLang="ja-JP"/>
          </a:p>
        </p:txBody>
      </p:sp>
      <p:sp>
        <p:nvSpPr>
          <p:cNvPr id="1157" name="Slide Number Placeholder 5"/>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128255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59"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1060"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3"/>
          <p:cNvSpPr>
            <a:spLocks noGrp="1"/>
          </p:cNvSpPr>
          <p:nvPr>
            <p:ph type="dt" sz="half" idx="10"/>
          </p:nvPr>
        </p:nvSpPr>
        <p:spPr/>
        <p:txBody>
          <a:bodyPr/>
          <a:lstStyle/>
          <a:p>
            <a:pPr>
              <a:defRPr/>
            </a:pPr>
            <a:endParaRPr lang="en-US" altLang="ja-JP"/>
          </a:p>
        </p:txBody>
      </p:sp>
      <p:sp>
        <p:nvSpPr>
          <p:cNvPr id="1062" name="Footer Placeholder 4"/>
          <p:cNvSpPr>
            <a:spLocks noGrp="1"/>
          </p:cNvSpPr>
          <p:nvPr>
            <p:ph type="ftr" sz="quarter" idx="11"/>
          </p:nvPr>
        </p:nvSpPr>
        <p:spPr/>
        <p:txBody>
          <a:bodyPr/>
          <a:lstStyle/>
          <a:p>
            <a:pPr>
              <a:defRPr/>
            </a:pPr>
            <a:endParaRPr lang="en-US" altLang="ja-JP"/>
          </a:p>
        </p:txBody>
      </p:sp>
      <p:sp>
        <p:nvSpPr>
          <p:cNvPr id="1063" name="Slide Number Placeholder 5"/>
          <p:cNvSpPr>
            <a:spLocks noGrp="1"/>
          </p:cNvSpPr>
          <p:nvPr>
            <p:ph type="sldNum" sz="quarter" idx="12"/>
          </p:nvPr>
        </p:nvSpPr>
        <p:spPr/>
        <p:txBody>
          <a:bodyPr/>
          <a:lstStyle/>
          <a:p>
            <a:pPr>
              <a:defRPr/>
            </a:pPr>
            <a:fld id="{ED70751B-34C4-41F7-9A42-B8AF8614956A}" type="slidenum">
              <a:rPr lang="en-US" altLang="ja-JP" smtClean="0"/>
              <a:pPr>
                <a:defRPr/>
              </a:pPr>
              <a:t>‹#›</a:t>
            </a:fld>
            <a:endParaRPr lang="en-US" altLang="ja-JP"/>
          </a:p>
        </p:txBody>
      </p:sp>
    </p:spTree>
    <p:extLst>
      <p:ext uri="{BB962C8B-B14F-4D97-AF65-F5344CB8AC3E}">
        <p14:creationId xmlns:p14="http://schemas.microsoft.com/office/powerpoint/2010/main" val="391819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65" name="Title 1"/>
          <p:cNvSpPr>
            <a:spLocks noGrp="1"/>
          </p:cNvSpPr>
          <p:nvPr>
            <p:ph type="title"/>
          </p:nvPr>
        </p:nvSpPr>
        <p:spPr>
          <a:xfrm>
            <a:off x="660399" y="2700869"/>
            <a:ext cx="6876691" cy="1826581"/>
          </a:xfrm>
        </p:spPr>
        <p:txBody>
          <a:bodyPr anchor="b"/>
          <a:lstStyle>
            <a:lvl1pPr algn="l">
              <a:defRPr sz="4000" b="0" cap="none"/>
            </a:lvl1pPr>
          </a:lstStyle>
          <a:p>
            <a:r>
              <a:rPr lang="ja-JP" altLang="en-US" smtClean="0"/>
              <a:t>マスター タイトルの書式設定</a:t>
            </a:r>
            <a:endParaRPr lang="en-US" dirty="0"/>
          </a:p>
        </p:txBody>
      </p:sp>
      <p:sp>
        <p:nvSpPr>
          <p:cNvPr id="1066"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67" name="Date Placeholder 3"/>
          <p:cNvSpPr>
            <a:spLocks noGrp="1"/>
          </p:cNvSpPr>
          <p:nvPr>
            <p:ph type="dt" sz="half" idx="10"/>
          </p:nvPr>
        </p:nvSpPr>
        <p:spPr/>
        <p:txBody>
          <a:bodyPr/>
          <a:lstStyle/>
          <a:p>
            <a:pPr>
              <a:defRPr/>
            </a:pPr>
            <a:endParaRPr lang="en-US" altLang="ja-JP"/>
          </a:p>
        </p:txBody>
      </p:sp>
      <p:sp>
        <p:nvSpPr>
          <p:cNvPr id="1068" name="Footer Placeholder 4"/>
          <p:cNvSpPr>
            <a:spLocks noGrp="1"/>
          </p:cNvSpPr>
          <p:nvPr>
            <p:ph type="ftr" sz="quarter" idx="11"/>
          </p:nvPr>
        </p:nvSpPr>
        <p:spPr/>
        <p:txBody>
          <a:bodyPr/>
          <a:lstStyle/>
          <a:p>
            <a:pPr>
              <a:defRPr/>
            </a:pPr>
            <a:endParaRPr lang="en-US" altLang="ja-JP"/>
          </a:p>
        </p:txBody>
      </p:sp>
      <p:sp>
        <p:nvSpPr>
          <p:cNvPr id="1069" name="Slide Number Placeholder 5"/>
          <p:cNvSpPr>
            <a:spLocks noGrp="1"/>
          </p:cNvSpPr>
          <p:nvPr>
            <p:ph type="sldNum" sz="quarter" idx="12"/>
          </p:nvPr>
        </p:nvSpPr>
        <p:spPr/>
        <p:txBody>
          <a:bodyPr/>
          <a:lstStyle/>
          <a:p>
            <a:pPr>
              <a:defRPr/>
            </a:pPr>
            <a:fld id="{DF89F343-E9CF-4B4F-B1F2-5AE56531BE65}" type="slidenum">
              <a:rPr lang="en-US" altLang="ja-JP" smtClean="0"/>
              <a:pPr>
                <a:defRPr/>
              </a:pPr>
              <a:t>‹#›</a:t>
            </a:fld>
            <a:endParaRPr lang="en-US" altLang="ja-JP"/>
          </a:p>
        </p:txBody>
      </p:sp>
    </p:spTree>
    <p:extLst>
      <p:ext uri="{BB962C8B-B14F-4D97-AF65-F5344CB8AC3E}">
        <p14:creationId xmlns:p14="http://schemas.microsoft.com/office/powerpoint/2010/main" val="28900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71" name="Title 1"/>
          <p:cNvSpPr>
            <a:spLocks noGrp="1"/>
          </p:cNvSpPr>
          <p:nvPr>
            <p:ph type="title"/>
          </p:nvPr>
        </p:nvSpPr>
        <p:spPr>
          <a:xfrm>
            <a:off x="660400" y="609600"/>
            <a:ext cx="6876690" cy="1320800"/>
          </a:xfrm>
        </p:spPr>
        <p:txBody>
          <a:bodyPr/>
          <a:lstStyle/>
          <a:p>
            <a:r>
              <a:rPr lang="ja-JP" altLang="en-US" smtClean="0"/>
              <a:t>マスター タイトルの書式設定</a:t>
            </a:r>
            <a:endParaRPr lang="en-US" dirty="0"/>
          </a:p>
        </p:txBody>
      </p:sp>
      <p:sp>
        <p:nvSpPr>
          <p:cNvPr id="1072"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3"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4" name="Date Placeholder 4"/>
          <p:cNvSpPr>
            <a:spLocks noGrp="1"/>
          </p:cNvSpPr>
          <p:nvPr>
            <p:ph type="dt" sz="half" idx="10"/>
          </p:nvPr>
        </p:nvSpPr>
        <p:spPr/>
        <p:txBody>
          <a:bodyPr/>
          <a:lstStyle/>
          <a:p>
            <a:pPr>
              <a:defRPr/>
            </a:pPr>
            <a:endParaRPr lang="en-US" altLang="ja-JP"/>
          </a:p>
        </p:txBody>
      </p:sp>
      <p:sp>
        <p:nvSpPr>
          <p:cNvPr id="1075" name="Footer Placeholder 5"/>
          <p:cNvSpPr>
            <a:spLocks noGrp="1"/>
          </p:cNvSpPr>
          <p:nvPr>
            <p:ph type="ftr" sz="quarter" idx="11"/>
          </p:nvPr>
        </p:nvSpPr>
        <p:spPr/>
        <p:txBody>
          <a:bodyPr/>
          <a:lstStyle/>
          <a:p>
            <a:pPr>
              <a:defRPr/>
            </a:pPr>
            <a:endParaRPr lang="en-US" altLang="ja-JP"/>
          </a:p>
        </p:txBody>
      </p:sp>
      <p:sp>
        <p:nvSpPr>
          <p:cNvPr id="1076" name="Slide Number Placeholder 6"/>
          <p:cNvSpPr>
            <a:spLocks noGrp="1"/>
          </p:cNvSpPr>
          <p:nvPr>
            <p:ph type="sldNum" sz="quarter" idx="12"/>
          </p:nvPr>
        </p:nvSpPr>
        <p:spPr/>
        <p:txBody>
          <a:bodyPr/>
          <a:lstStyle/>
          <a:p>
            <a:pPr>
              <a:defRPr/>
            </a:pPr>
            <a:fld id="{787189A7-C794-42E5-B514-19BD8B9D7F40}" type="slidenum">
              <a:rPr lang="en-US" altLang="ja-JP" smtClean="0"/>
              <a:pPr>
                <a:defRPr/>
              </a:pPr>
              <a:t>‹#›</a:t>
            </a:fld>
            <a:endParaRPr lang="en-US" altLang="ja-JP"/>
          </a:p>
        </p:txBody>
      </p:sp>
    </p:spTree>
    <p:extLst>
      <p:ext uri="{BB962C8B-B14F-4D97-AF65-F5344CB8AC3E}">
        <p14:creationId xmlns:p14="http://schemas.microsoft.com/office/powerpoint/2010/main" val="377647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78" name="Title 1"/>
          <p:cNvSpPr>
            <a:spLocks noGrp="1"/>
          </p:cNvSpPr>
          <p:nvPr>
            <p:ph type="title"/>
          </p:nvPr>
        </p:nvSpPr>
        <p:spPr>
          <a:xfrm>
            <a:off x="660400" y="609600"/>
            <a:ext cx="6876689" cy="1320800"/>
          </a:xfrm>
        </p:spPr>
        <p:txBody>
          <a:bodyPr/>
          <a:lstStyle>
            <a:lvl1pPr>
              <a:defRPr/>
            </a:lvl1pPr>
          </a:lstStyle>
          <a:p>
            <a:r>
              <a:rPr lang="ja-JP" altLang="en-US" smtClean="0"/>
              <a:t>マスター タイトルの書式設定</a:t>
            </a:r>
            <a:endParaRPr lang="en-US" dirty="0"/>
          </a:p>
        </p:txBody>
      </p:sp>
      <p:sp>
        <p:nvSpPr>
          <p:cNvPr id="1079"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80" name="Content Placeholder 3"/>
          <p:cNvSpPr>
            <a:spLocks noGrp="1"/>
          </p:cNvSpPr>
          <p:nvPr>
            <p:ph sz="half" idx="2"/>
          </p:nvPr>
        </p:nvSpPr>
        <p:spPr>
          <a:xfrm>
            <a:off x="660399"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1"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82" name="Content Placeholder 5"/>
          <p:cNvSpPr>
            <a:spLocks noGrp="1"/>
          </p:cNvSpPr>
          <p:nvPr>
            <p:ph sz="quarter" idx="4"/>
          </p:nvPr>
        </p:nvSpPr>
        <p:spPr>
          <a:xfrm>
            <a:off x="4188860"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3" name="Date Placeholder 6"/>
          <p:cNvSpPr>
            <a:spLocks noGrp="1"/>
          </p:cNvSpPr>
          <p:nvPr>
            <p:ph type="dt" sz="half" idx="10"/>
          </p:nvPr>
        </p:nvSpPr>
        <p:spPr/>
        <p:txBody>
          <a:bodyPr/>
          <a:lstStyle/>
          <a:p>
            <a:pPr>
              <a:defRPr/>
            </a:pPr>
            <a:endParaRPr lang="en-US" altLang="ja-JP"/>
          </a:p>
        </p:txBody>
      </p:sp>
      <p:sp>
        <p:nvSpPr>
          <p:cNvPr id="1084" name="Footer Placeholder 7"/>
          <p:cNvSpPr>
            <a:spLocks noGrp="1"/>
          </p:cNvSpPr>
          <p:nvPr>
            <p:ph type="ftr" sz="quarter" idx="11"/>
          </p:nvPr>
        </p:nvSpPr>
        <p:spPr/>
        <p:txBody>
          <a:bodyPr/>
          <a:lstStyle/>
          <a:p>
            <a:pPr>
              <a:defRPr/>
            </a:pPr>
            <a:endParaRPr lang="en-US" altLang="ja-JP"/>
          </a:p>
        </p:txBody>
      </p:sp>
      <p:sp>
        <p:nvSpPr>
          <p:cNvPr id="1085" name="Slide Number Placeholder 8"/>
          <p:cNvSpPr>
            <a:spLocks noGrp="1"/>
          </p:cNvSpPr>
          <p:nvPr>
            <p:ph type="sldNum" sz="quarter" idx="12"/>
          </p:nvPr>
        </p:nvSpPr>
        <p:spPr/>
        <p:txBody>
          <a:bodyPr/>
          <a:lstStyle/>
          <a:p>
            <a:pPr>
              <a:defRPr/>
            </a:pPr>
            <a:fld id="{98D135CE-EC53-4CC2-8921-63B1DF7CEFA1}" type="slidenum">
              <a:rPr lang="en-US" altLang="ja-JP" smtClean="0"/>
              <a:pPr>
                <a:defRPr/>
              </a:pPr>
              <a:t>‹#›</a:t>
            </a:fld>
            <a:endParaRPr lang="en-US" altLang="ja-JP"/>
          </a:p>
        </p:txBody>
      </p:sp>
    </p:spTree>
    <p:extLst>
      <p:ext uri="{BB962C8B-B14F-4D97-AF65-F5344CB8AC3E}">
        <p14:creationId xmlns:p14="http://schemas.microsoft.com/office/powerpoint/2010/main" val="24344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87" name="Title 1"/>
          <p:cNvSpPr>
            <a:spLocks noGrp="1"/>
          </p:cNvSpPr>
          <p:nvPr>
            <p:ph type="title"/>
          </p:nvPr>
        </p:nvSpPr>
        <p:spPr>
          <a:xfrm>
            <a:off x="660399" y="609600"/>
            <a:ext cx="6876690" cy="1320800"/>
          </a:xfrm>
        </p:spPr>
        <p:txBody>
          <a:bodyPr/>
          <a:lstStyle/>
          <a:p>
            <a:r>
              <a:rPr lang="ja-JP" altLang="en-US" smtClean="0"/>
              <a:t>マスター タイトルの書式設定</a:t>
            </a:r>
            <a:endParaRPr lang="en-US" dirty="0"/>
          </a:p>
        </p:txBody>
      </p:sp>
      <p:sp>
        <p:nvSpPr>
          <p:cNvPr id="1088" name="Date Placeholder 2"/>
          <p:cNvSpPr>
            <a:spLocks noGrp="1"/>
          </p:cNvSpPr>
          <p:nvPr>
            <p:ph type="dt" sz="half" idx="10"/>
          </p:nvPr>
        </p:nvSpPr>
        <p:spPr/>
        <p:txBody>
          <a:bodyPr/>
          <a:lstStyle/>
          <a:p>
            <a:pPr>
              <a:defRPr/>
            </a:pPr>
            <a:endParaRPr lang="en-US" altLang="ja-JP"/>
          </a:p>
        </p:txBody>
      </p:sp>
      <p:sp>
        <p:nvSpPr>
          <p:cNvPr id="1089" name="Footer Placeholder 3"/>
          <p:cNvSpPr>
            <a:spLocks noGrp="1"/>
          </p:cNvSpPr>
          <p:nvPr>
            <p:ph type="ftr" sz="quarter" idx="11"/>
          </p:nvPr>
        </p:nvSpPr>
        <p:spPr/>
        <p:txBody>
          <a:bodyPr/>
          <a:lstStyle/>
          <a:p>
            <a:pPr>
              <a:defRPr/>
            </a:pPr>
            <a:endParaRPr lang="en-US" altLang="ja-JP"/>
          </a:p>
        </p:txBody>
      </p:sp>
      <p:sp>
        <p:nvSpPr>
          <p:cNvPr id="1090" name="Slide Number Placeholder 4"/>
          <p:cNvSpPr>
            <a:spLocks noGrp="1"/>
          </p:cNvSpPr>
          <p:nvPr>
            <p:ph type="sldNum" sz="quarter" idx="12"/>
          </p:nvPr>
        </p:nvSpPr>
        <p:spPr/>
        <p:txBody>
          <a:bodyPr/>
          <a:lstStyle/>
          <a:p>
            <a:pPr>
              <a:defRPr/>
            </a:pPr>
            <a:fld id="{7C38E426-13D8-4731-800B-C6CA3BC2C743}" type="slidenum">
              <a:rPr lang="en-US" altLang="ja-JP" smtClean="0"/>
              <a:pPr>
                <a:defRPr/>
              </a:pPr>
              <a:t>‹#›</a:t>
            </a:fld>
            <a:endParaRPr lang="en-US" altLang="ja-JP"/>
          </a:p>
        </p:txBody>
      </p:sp>
    </p:spTree>
    <p:extLst>
      <p:ext uri="{BB962C8B-B14F-4D97-AF65-F5344CB8AC3E}">
        <p14:creationId xmlns:p14="http://schemas.microsoft.com/office/powerpoint/2010/main" val="23817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92" name="Date Placeholder 1"/>
          <p:cNvSpPr>
            <a:spLocks noGrp="1"/>
          </p:cNvSpPr>
          <p:nvPr>
            <p:ph type="dt" sz="half" idx="10"/>
          </p:nvPr>
        </p:nvSpPr>
        <p:spPr/>
        <p:txBody>
          <a:bodyPr/>
          <a:lstStyle/>
          <a:p>
            <a:pPr>
              <a:defRPr/>
            </a:pPr>
            <a:endParaRPr lang="en-US" altLang="ja-JP"/>
          </a:p>
        </p:txBody>
      </p:sp>
      <p:sp>
        <p:nvSpPr>
          <p:cNvPr id="1093" name="Footer Placeholder 2"/>
          <p:cNvSpPr>
            <a:spLocks noGrp="1"/>
          </p:cNvSpPr>
          <p:nvPr>
            <p:ph type="ftr" sz="quarter" idx="11"/>
          </p:nvPr>
        </p:nvSpPr>
        <p:spPr/>
        <p:txBody>
          <a:bodyPr/>
          <a:lstStyle/>
          <a:p>
            <a:pPr>
              <a:defRPr/>
            </a:pPr>
            <a:endParaRPr lang="en-US" altLang="ja-JP"/>
          </a:p>
        </p:txBody>
      </p:sp>
      <p:sp>
        <p:nvSpPr>
          <p:cNvPr id="1094" name="Slide Number Placeholder 3"/>
          <p:cNvSpPr>
            <a:spLocks noGrp="1"/>
          </p:cNvSpPr>
          <p:nvPr>
            <p:ph type="sldNum" sz="quarter" idx="12"/>
          </p:nvPr>
        </p:nvSpPr>
        <p:spPr/>
        <p:txBody>
          <a:bodyPr/>
          <a:lstStyle/>
          <a:p>
            <a:pPr>
              <a:defRPr/>
            </a:pPr>
            <a:fld id="{3637AC06-2987-4D3C-B767-74FF378237D4}" type="slidenum">
              <a:rPr lang="en-US" altLang="ja-JP" smtClean="0"/>
              <a:pPr>
                <a:defRPr/>
              </a:pPr>
              <a:t>‹#›</a:t>
            </a:fld>
            <a:endParaRPr lang="en-US" altLang="ja-JP"/>
          </a:p>
        </p:txBody>
      </p:sp>
    </p:spTree>
    <p:extLst>
      <p:ext uri="{BB962C8B-B14F-4D97-AF65-F5344CB8AC3E}">
        <p14:creationId xmlns:p14="http://schemas.microsoft.com/office/powerpoint/2010/main" val="112934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96"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smtClean="0"/>
              <a:t>マスター タイトルの書式設定</a:t>
            </a:r>
            <a:endParaRPr lang="en-US" dirty="0"/>
          </a:p>
        </p:txBody>
      </p:sp>
      <p:sp>
        <p:nvSpPr>
          <p:cNvPr id="1097" name="Content Placeholder 2"/>
          <p:cNvSpPr>
            <a:spLocks noGrp="1"/>
          </p:cNvSpPr>
          <p:nvPr>
            <p:ph idx="1"/>
          </p:nvPr>
        </p:nvSpPr>
        <p:spPr>
          <a:xfrm>
            <a:off x="3868882" y="514926"/>
            <a:ext cx="366820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8"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1099" name="Date Placeholder 4"/>
          <p:cNvSpPr>
            <a:spLocks noGrp="1"/>
          </p:cNvSpPr>
          <p:nvPr>
            <p:ph type="dt" sz="half" idx="10"/>
          </p:nvPr>
        </p:nvSpPr>
        <p:spPr/>
        <p:txBody>
          <a:bodyPr/>
          <a:lstStyle/>
          <a:p>
            <a:pPr>
              <a:defRPr/>
            </a:pPr>
            <a:endParaRPr lang="en-US" altLang="ja-JP"/>
          </a:p>
        </p:txBody>
      </p:sp>
      <p:sp>
        <p:nvSpPr>
          <p:cNvPr id="1100" name="Footer Placeholder 5"/>
          <p:cNvSpPr>
            <a:spLocks noGrp="1"/>
          </p:cNvSpPr>
          <p:nvPr>
            <p:ph type="ftr" sz="quarter" idx="11"/>
          </p:nvPr>
        </p:nvSpPr>
        <p:spPr/>
        <p:txBody>
          <a:bodyPr/>
          <a:lstStyle/>
          <a:p>
            <a:pPr>
              <a:defRPr/>
            </a:pPr>
            <a:endParaRPr lang="en-US" altLang="ja-JP"/>
          </a:p>
        </p:txBody>
      </p:sp>
      <p:sp>
        <p:nvSpPr>
          <p:cNvPr id="1101" name="Slide Number Placeholder 6"/>
          <p:cNvSpPr>
            <a:spLocks noGrp="1"/>
          </p:cNvSpPr>
          <p:nvPr>
            <p:ph type="sldNum" sz="quarter" idx="12"/>
          </p:nvPr>
        </p:nvSpPr>
        <p:spPr/>
        <p:txBody>
          <a:body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130793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103"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1104"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1105"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06" name="Date Placeholder 4"/>
          <p:cNvSpPr>
            <a:spLocks noGrp="1"/>
          </p:cNvSpPr>
          <p:nvPr>
            <p:ph type="dt" sz="half" idx="10"/>
          </p:nvPr>
        </p:nvSpPr>
        <p:spPr/>
        <p:txBody>
          <a:bodyPr/>
          <a:lstStyle/>
          <a:p>
            <a:pPr>
              <a:defRPr/>
            </a:pPr>
            <a:endParaRPr lang="en-US" altLang="ja-JP"/>
          </a:p>
        </p:txBody>
      </p:sp>
      <p:sp>
        <p:nvSpPr>
          <p:cNvPr id="1107" name="Footer Placeholder 5"/>
          <p:cNvSpPr>
            <a:spLocks noGrp="1"/>
          </p:cNvSpPr>
          <p:nvPr>
            <p:ph type="ftr" sz="quarter" idx="11"/>
          </p:nvPr>
        </p:nvSpPr>
        <p:spPr/>
        <p:txBody>
          <a:bodyPr/>
          <a:lstStyle/>
          <a:p>
            <a:pPr>
              <a:defRPr/>
            </a:pPr>
            <a:endParaRPr lang="en-US" altLang="ja-JP"/>
          </a:p>
        </p:txBody>
      </p:sp>
      <p:sp>
        <p:nvSpPr>
          <p:cNvPr id="1108" name="Slide Number Placeholder 6"/>
          <p:cNvSpPr>
            <a:spLocks noGrp="1"/>
          </p:cNvSpPr>
          <p:nvPr>
            <p:ph type="sldNum" sz="quarter" idx="12"/>
          </p:nvPr>
        </p:nvSpPr>
        <p:spPr/>
        <p:txBody>
          <a:bodyPr/>
          <a:lstStyle/>
          <a:p>
            <a:pPr>
              <a:defRPr/>
            </a:pPr>
            <a:fld id="{8E1880E6-BF27-4B64-B1E8-768BD1D51DE5}" type="slidenum">
              <a:rPr lang="en-US" altLang="ja-JP" smtClean="0"/>
              <a:pPr>
                <a:defRPr/>
              </a:pPr>
              <a:t>‹#›</a:t>
            </a:fld>
            <a:endParaRPr lang="en-US" altLang="ja-JP"/>
          </a:p>
        </p:txBody>
      </p:sp>
    </p:spTree>
    <p:extLst>
      <p:ext uri="{BB962C8B-B14F-4D97-AF65-F5344CB8AC3E}">
        <p14:creationId xmlns:p14="http://schemas.microsoft.com/office/powerpoint/2010/main" val="4076270120"/>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slideLayout" Target="../slideLayouts/slideLayout12.xml" Id="rId12" /><Relationship Type="http://schemas.openxmlformats.org/officeDocument/2006/relationships/slideLayout" Target="../slideLayouts/slideLayout13.xml" Id="rId13" /><Relationship Type="http://schemas.openxmlformats.org/officeDocument/2006/relationships/slideLayout" Target="../slideLayouts/slideLayout14.xml" Id="rId14" /><Relationship Type="http://schemas.openxmlformats.org/officeDocument/2006/relationships/slideLayout" Target="../slideLayouts/slideLayout15.xml" Id="rId15" /><Relationship Type="http://schemas.openxmlformats.org/officeDocument/2006/relationships/slideLayout" Target="../slideLayouts/slideLayout16.xml" Id="rId16" /><Relationship Type="http://schemas.openxmlformats.org/officeDocument/2006/relationships/theme" Target="../theme/theme1.xml" Id="rId17"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grpSp>
        <p:nvGrpSpPr>
          <p:cNvPr id="1025" name="Group 16"/>
          <p:cNvGrpSpPr/>
          <p:nvPr/>
        </p:nvGrpSpPr>
        <p:grpSpPr>
          <a:xfrm>
            <a:off x="-9172" y="-8468"/>
            <a:ext cx="9935593" cy="6874935"/>
            <a:chOff x="-8467" y="-8468"/>
            <a:chExt cx="9171317" cy="6874935"/>
          </a:xfrm>
        </p:grpSpPr>
        <p:sp>
          <p:nvSpPr>
            <p:cNvPr id="1026"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27"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28"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29"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0"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1"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2"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3"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4"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36"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1037"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8"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ja-JP"/>
          </a:p>
        </p:txBody>
      </p:sp>
      <p:sp>
        <p:nvSpPr>
          <p:cNvPr id="1039"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1040"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FD9BB62-D0E4-4F2F-9365-A85B5DD33C1B}" type="slidenum">
              <a:rPr lang="en-US" altLang="ja-JP" smtClean="0"/>
              <a:pPr>
                <a:defRPr/>
              </a:pPr>
              <a:t>‹#›</a:t>
            </a:fld>
            <a:endParaRPr lang="en-US" altLang="ja-JP"/>
          </a:p>
        </p:txBody>
      </p:sp>
    </p:spTree>
    <p:extLst>
      <p:ext uri="{BB962C8B-B14F-4D97-AF65-F5344CB8AC3E}">
        <p14:creationId xmlns:p14="http://schemas.microsoft.com/office/powerpoint/2010/main" val="33014143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jpeg" Id="rId1" /><Relationship Type="http://schemas.openxmlformats.org/officeDocument/2006/relationships/slideLayout" Target="../slideLayouts/slideLayout1.xml" Id="rId2" /></Relationships>
</file>

<file path=ppt/slides/_rels/slide10.xml.rels>&#65279;<?xml version="1.0" encoding="utf-8"?><Relationships xmlns="http://schemas.openxmlformats.org/package/2006/relationships"><Relationship Type="http://schemas.openxmlformats.org/officeDocument/2006/relationships/image" Target="../media/image21.png" Id="rId1" /><Relationship Type="http://schemas.openxmlformats.org/officeDocument/2006/relationships/image" Target="../media/image22.png" Id="rId2" /><Relationship Type="http://schemas.openxmlformats.org/officeDocument/2006/relationships/image" Target="../media/image23.png" Id="rId3" /><Relationship Type="http://schemas.openxmlformats.org/officeDocument/2006/relationships/image" Target="../media/image24.png" Id="rId4" /><Relationship Type="http://schemas.openxmlformats.org/officeDocument/2006/relationships/slideLayout" Target="../slideLayouts/slideLayout2.xml" Id="rId5" /><Relationship Type="http://schemas.openxmlformats.org/officeDocument/2006/relationships/notesSlide" Target="../notesSlides/notesSlide2.xml" Id="rId6" /></Relationships>
</file>

<file path=ppt/slides/_rels/slide11.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media/image25.png" Id="rId1" /><Relationship Type="http://schemas.openxmlformats.org/officeDocument/2006/relationships/image" Target="../media/image26.jpeg" Id="rId2" /><Relationship Type="http://schemas.openxmlformats.org/officeDocument/2006/relationships/image" Target="../media/image27.png" Id="rId3" /><Relationship Type="http://schemas.openxmlformats.org/officeDocument/2006/relationships/slideLayout" Target="../slideLayouts/slideLayout2.xml" Id="rId4" /></Relationships>
</file>

<file path=ppt/slides/_rels/slide14.xml.rels>&#65279;<?xml version="1.0" encoding="utf-8"?><Relationships xmlns="http://schemas.openxmlformats.org/package/2006/relationships"><Relationship Type="http://schemas.openxmlformats.org/officeDocument/2006/relationships/image" Target="../media/image5.png" Id="rId1" /><Relationship Type="http://schemas.openxmlformats.org/officeDocument/2006/relationships/image" Target="../media/image6.jpeg" Id="rId2" /><Relationship Type="http://schemas.openxmlformats.org/officeDocument/2006/relationships/slideLayout" Target="../slideLayouts/slideLayout2.xml" Id="rId3" /></Relationships>
</file>

<file path=ppt/slides/_rels/slide15.xml.rels>&#65279;<?xml version="1.0" encoding="utf-8"?><Relationships xmlns="http://schemas.openxmlformats.org/package/2006/relationships"><Relationship Type="http://schemas.openxmlformats.org/officeDocument/2006/relationships/image" Target="../media/image28.png" Id="rId1" /><Relationship Type="http://schemas.openxmlformats.org/officeDocument/2006/relationships/image" Target="../media/image29.jpeg" Id="rId2" /><Relationship Type="http://schemas.openxmlformats.org/officeDocument/2006/relationships/image" Target="../media/image30.jpeg" Id="rId3" /><Relationship Type="http://schemas.openxmlformats.org/officeDocument/2006/relationships/image" Target="../media/image31.jpeg" Id="rId4" /><Relationship Type="http://schemas.openxmlformats.org/officeDocument/2006/relationships/image" Target="../media/image32.jpeg" Id="rId5" /><Relationship Type="http://schemas.openxmlformats.org/officeDocument/2006/relationships/slideLayout" Target="../slideLayouts/slideLayout2.xml" Id="rId6" /></Relationships>
</file>

<file path=ppt/slides/_rels/slide16.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7.xml.rels>&#65279;<?xml version="1.0" encoding="utf-8"?><Relationships xmlns="http://schemas.openxmlformats.org/package/2006/relationships"><Relationship Type="http://schemas.openxmlformats.org/officeDocument/2006/relationships/image" Target="../media/image33.jpeg" Id="rId1" /><Relationship Type="http://schemas.openxmlformats.org/officeDocument/2006/relationships/slideLayout" Target="../slideLayouts/slideLayout2.xml" Id="rId2" /></Relationships>
</file>

<file path=ppt/slides/_rels/slide18.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5.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6.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media/image2.jpeg" Id="rId1" /><Relationship Type="http://schemas.openxmlformats.org/officeDocument/2006/relationships/image" Target="cid:image001.jpg@01D5F226.B6E5CC10" TargetMode="External" Id="rId2" /><Relationship Type="http://schemas.openxmlformats.org/officeDocument/2006/relationships/image" Target="../media/image3.jpeg" Id="rId3" /><Relationship Type="http://schemas.openxmlformats.org/officeDocument/2006/relationships/image" Target="../media/image4.jpeg" Id="rId4" /><Relationship Type="http://schemas.openxmlformats.org/officeDocument/2006/relationships/image" Target="../media/image5.png" Id="rId5" /><Relationship Type="http://schemas.openxmlformats.org/officeDocument/2006/relationships/image" Target="../media/image6.jpeg" Id="rId6" /><Relationship Type="http://schemas.openxmlformats.org/officeDocument/2006/relationships/image" Target="../media/image7.jpeg" Id="rId7" /><Relationship Type="http://schemas.openxmlformats.org/officeDocument/2006/relationships/image" Target="../media/image8.jpeg" Id="rId8" /><Relationship Type="http://schemas.openxmlformats.org/officeDocument/2006/relationships/image" Target="../media/image9.png" Id="rId9" /><Relationship Type="http://schemas.openxmlformats.org/officeDocument/2006/relationships/image" Target="../media/image10.png" Id="rId10" /><Relationship Type="http://schemas.openxmlformats.org/officeDocument/2006/relationships/image" Target="../media/image11.jpeg" Id="rId11" /><Relationship Type="http://schemas.openxmlformats.org/officeDocument/2006/relationships/image" Target="../media/image12.jpeg" Id="rId12" /><Relationship Type="http://schemas.openxmlformats.org/officeDocument/2006/relationships/image" Target="../media/image13.emf" Id="rId13" /><Relationship Type="http://schemas.openxmlformats.org/officeDocument/2006/relationships/image" Target="../media/image14.jpeg" Id="rId14" /><Relationship Type="http://schemas.openxmlformats.org/officeDocument/2006/relationships/slideLayout" Target="../slideLayouts/slideLayout2.xml" Id="rId15" /><Relationship Type="http://schemas.openxmlformats.org/officeDocument/2006/relationships/notesSlide" Target="../notesSlides/notesSlide1.xml" Id="rId16" /></Relationships>
</file>

<file path=ppt/slides/_rels/slide8.xml.rels>&#65279;<?xml version="1.0" encoding="utf-8"?><Relationships xmlns="http://schemas.openxmlformats.org/package/2006/relationships"><Relationship Type="http://schemas.openxmlformats.org/officeDocument/2006/relationships/image" Target="../media/image15.png" Id="rId1" /><Relationship Type="http://schemas.openxmlformats.org/officeDocument/2006/relationships/image" Target="../media/image16.png" Id="rId2" /><Relationship Type="http://schemas.openxmlformats.org/officeDocument/2006/relationships/slideLayout" Target="../slideLayouts/slideLayout2.xml" Id="rId3" /></Relationships>
</file>

<file path=ppt/slides/_rels/slide9.xml.rels>&#65279;<?xml version="1.0" encoding="utf-8"?><Relationships xmlns="http://schemas.openxmlformats.org/package/2006/relationships"><Relationship Type="http://schemas.openxmlformats.org/officeDocument/2006/relationships/image" Target="../media/image17.jpeg" Id="rId1" /><Relationship Type="http://schemas.openxmlformats.org/officeDocument/2006/relationships/image" Target="../media/image18.jpeg" Id="rId2" /><Relationship Type="http://schemas.openxmlformats.org/officeDocument/2006/relationships/image" Target="../media/image19.jpeg" Id="rId3" /><Relationship Type="http://schemas.openxmlformats.org/officeDocument/2006/relationships/image" Target="../media/image20.jpeg" Id="rId4" /><Relationship Type="http://schemas.openxmlformats.org/officeDocument/2006/relationships/slideLayout" Target="../slideLayouts/slideLayout2.xml" Id="rId5"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1" name="テキスト 204"/>
          <p:cNvSpPr txBox="1"/>
          <p:nvPr/>
        </p:nvSpPr>
        <p:spPr>
          <a:xfrm>
            <a:off x="2865000" y="5810978"/>
            <a:ext cx="4252212" cy="460772"/>
          </a:xfrm>
          <a:prstGeom prst="rect">
            <a:avLst/>
          </a:prstGeom>
        </p:spPr>
        <p:txBody>
          <a:bodyPr wrap="square">
            <a:spAutoFit/>
          </a:bodyPr>
          <a:lstStyle/>
          <a:p>
            <a:pPr>
              <a:defRPr lang="ja-JP" altLang="en-US"/>
            </a:pPr>
            <a:r>
              <a:rPr lang="ja-JP" altLang="en-US" sz="2400" dirty="0" smtClean="0">
                <a:latin typeface="ＭＳ Ｐゴシック" panose="020B0600070205080204" pitchFamily="50" charset="-128"/>
                <a:ea typeface="ＭＳ Ｐゴシック" panose="020B0600070205080204" pitchFamily="50" charset="-128"/>
              </a:rPr>
              <a:t>熊谷スマートシティ推進協議会</a:t>
            </a:r>
            <a:endParaRPr lang="ja-JP" altLang="en-US" sz="2400" dirty="0">
              <a:latin typeface="ＭＳ Ｐゴシック" panose="020B0600070205080204" pitchFamily="50" charset="-128"/>
              <a:ea typeface="ＭＳ Ｐゴシック" panose="020B0600070205080204" pitchFamily="50" charset="-128"/>
            </a:endParaRPr>
          </a:p>
        </p:txBody>
      </p:sp>
      <p:sp>
        <p:nvSpPr>
          <p:cNvPr id="1172" name="テキスト 206"/>
          <p:cNvSpPr txBox="1"/>
          <p:nvPr/>
        </p:nvSpPr>
        <p:spPr>
          <a:xfrm>
            <a:off x="789555" y="837000"/>
            <a:ext cx="8269037" cy="1076325"/>
          </a:xfrm>
          <a:prstGeom prst="rect">
            <a:avLst/>
          </a:prstGeom>
        </p:spPr>
        <p:txBody>
          <a:bodyPr wrap="square">
            <a:spAutoFit/>
          </a:bodyPr>
          <a:lstStyle/>
          <a:p>
            <a:pPr algn="ctr">
              <a:defRPr lang="ja-JP" altLang="en-US"/>
            </a:pPr>
            <a:r>
              <a:rPr lang="ja-JP" altLang="en-US" sz="3200" dirty="0">
                <a:latin typeface="ＭＳ Ｐゴシック" panose="020B0600070205080204" pitchFamily="50" charset="-128"/>
                <a:ea typeface="ＭＳ Ｐゴシック" panose="020B0600070205080204" pitchFamily="50" charset="-128"/>
              </a:rPr>
              <a:t>令和３年度熊谷スマートシティ推進協議会</a:t>
            </a:r>
            <a:endParaRPr lang="ja-JP" altLang="en-US" sz="3200" dirty="0">
              <a:latin typeface="ＭＳ Ｐゴシック" panose="020B0600070205080204" pitchFamily="50" charset="-128"/>
              <a:ea typeface="ＭＳ Ｐゴシック" panose="020B0600070205080204" pitchFamily="50" charset="-128"/>
            </a:endParaRPr>
          </a:p>
          <a:p>
            <a:pPr algn="ctr">
              <a:defRPr lang="ja-JP" altLang="en-US"/>
            </a:pPr>
            <a:r>
              <a:rPr lang="ja-JP" altLang="en-US" sz="3200" dirty="0">
                <a:latin typeface="ＭＳ Ｐゴシック" panose="020B0600070205080204" pitchFamily="50" charset="-128"/>
                <a:ea typeface="ＭＳ Ｐゴシック" panose="020B0600070205080204" pitchFamily="50" charset="-128"/>
              </a:rPr>
              <a:t>第１回総会</a:t>
            </a:r>
            <a:endParaRPr lang="ja-JP" altLang="en-US" sz="3200" dirty="0">
              <a:latin typeface="ＭＳ Ｐゴシック" panose="020B0600070205080204" pitchFamily="50" charset="-128"/>
              <a:ea typeface="ＭＳ Ｐゴシック" panose="020B0600070205080204" pitchFamily="50" charset="-128"/>
            </a:endParaRPr>
          </a:p>
        </p:txBody>
      </p:sp>
      <p:sp>
        <p:nvSpPr>
          <p:cNvPr id="1173" name="テキスト 207"/>
          <p:cNvSpPr txBox="1"/>
          <p:nvPr/>
        </p:nvSpPr>
        <p:spPr>
          <a:xfrm>
            <a:off x="7257256" y="188640"/>
            <a:ext cx="2291104" cy="337661"/>
          </a:xfrm>
          <a:prstGeom prst="rect">
            <a:avLst/>
          </a:prstGeom>
          <a:solidFill>
            <a:schemeClr val="bg1"/>
          </a:solidFill>
        </p:spPr>
        <p:txBody>
          <a:bodyPr wrap="square">
            <a:spAutoFit/>
          </a:bodyPr>
          <a:lstStyle/>
          <a:p>
            <a:pPr>
              <a:defRPr lang="ja-JP" altLang="en-US"/>
            </a:pPr>
            <a:r>
              <a:rPr lang="ja-JP" altLang="en-US" sz="1600" dirty="0" smtClean="0"/>
              <a:t>令和３年７月１３日</a:t>
            </a:r>
            <a:endParaRPr lang="ja-JP" altLang="en-US" sz="1600" dirty="0"/>
          </a:p>
        </p:txBody>
      </p:sp>
      <p:pic>
        <p:nvPicPr>
          <p:cNvPr id="1174" name="図 208"/>
          <p:cNvPicPr>
            <a:picLocks noChangeAspect="1"/>
          </p:cNvPicPr>
          <p:nvPr/>
        </p:nvPicPr>
        <p:blipFill>
          <a:blip r:embed="rId1"/>
          <a:stretch>
            <a:fillRect/>
          </a:stretch>
        </p:blipFill>
        <p:spPr>
          <a:xfrm>
            <a:off x="3069774" y="2421000"/>
            <a:ext cx="3842663" cy="2864316"/>
          </a:xfrm>
          <a:prstGeom prst="rect">
            <a:avLst/>
          </a:prstGeom>
        </p:spPr>
      </p:pic>
      <p:sp>
        <p:nvSpPr>
          <p:cNvPr id="1175" name="スライド番号プレースホルダー 1"/>
          <p:cNvSpPr>
            <a:spLocks noGrp="1"/>
          </p:cNvSpPr>
          <p:nvPr>
            <p:ph type="sldNum" sz="quarter" idx="12"/>
          </p:nvPr>
        </p:nvSpPr>
        <p:spPr/>
        <p:txBody>
          <a:bodyPr/>
          <a:lstStyle/>
          <a:p>
            <a:pPr>
              <a:defRPr/>
            </a:pPr>
            <a:fld id="{367FCEB3-C420-400D-9DF3-AABFEA07EB20}" type="slidenum">
              <a:rPr lang="en-US" altLang="ja-JP" smtClean="0"/>
              <a:pPr>
                <a:defRPr/>
              </a:pPr>
              <a:t>1</a:t>
            </a:fld>
            <a:endParaRPr lang="en-US" altLang="ja-JP"/>
          </a:p>
        </p:txBody>
      </p:sp>
    </p:spTree>
    <p:extLst>
      <p:ext uri="{BB962C8B-B14F-4D97-AF65-F5344CB8AC3E}">
        <p14:creationId xmlns:p14="http://schemas.microsoft.com/office/powerpoint/2010/main" val="3506446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2" name="四角形 384"/>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10</a:t>
            </a:fld>
            <a:endParaRPr lang="en-US" altLang="ja-JP"/>
          </a:p>
        </p:txBody>
      </p:sp>
      <p:sp>
        <p:nvSpPr>
          <p:cNvPr id="1283" name="テキスト 394"/>
          <p:cNvSpPr txBox="1"/>
          <p:nvPr/>
        </p:nvSpPr>
        <p:spPr>
          <a:xfrm>
            <a:off x="200470" y="44624"/>
            <a:ext cx="6911792"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⑵－ＡＩ・ドローンを活用した橋梁長寿命化に係る点検業務実証実験</a:t>
            </a:r>
            <a:endParaRPr lang="ja-JP" altLang="en-US" sz="1800" dirty="0">
              <a:latin typeface="ＭＳ Ｐゴシック" panose="020B0600070205080204" pitchFamily="50" charset="-128"/>
              <a:ea typeface="ＭＳ Ｐゴシック" panose="020B0600070205080204" pitchFamily="50" charset="-128"/>
            </a:endParaRPr>
          </a:p>
        </p:txBody>
      </p:sp>
      <p:pic>
        <p:nvPicPr>
          <p:cNvPr id="1284" name="図 395"/>
          <p:cNvPicPr>
            <a:picLocks noChangeAspect="1"/>
          </p:cNvPicPr>
          <p:nvPr/>
        </p:nvPicPr>
        <p:blipFill>
          <a:blip r:embed="rId1"/>
          <a:stretch>
            <a:fillRect/>
          </a:stretch>
        </p:blipFill>
        <p:spPr>
          <a:xfrm>
            <a:off x="129000" y="770684"/>
            <a:ext cx="6628978" cy="2802316"/>
          </a:xfrm>
          <a:prstGeom prst="rect">
            <a:avLst/>
          </a:prstGeom>
        </p:spPr>
      </p:pic>
      <p:pic>
        <p:nvPicPr>
          <p:cNvPr id="1285" name="図 397"/>
          <p:cNvPicPr>
            <a:picLocks noChangeAspect="1"/>
          </p:cNvPicPr>
          <p:nvPr/>
        </p:nvPicPr>
        <p:blipFill>
          <a:blip r:embed="rId2"/>
          <a:stretch>
            <a:fillRect/>
          </a:stretch>
        </p:blipFill>
        <p:spPr>
          <a:xfrm>
            <a:off x="6786540" y="1491180"/>
            <a:ext cx="2918460" cy="2369820"/>
          </a:xfrm>
          <a:prstGeom prst="rect">
            <a:avLst/>
          </a:prstGeom>
        </p:spPr>
      </p:pic>
      <p:pic>
        <p:nvPicPr>
          <p:cNvPr id="1286" name="図 398"/>
          <p:cNvPicPr>
            <a:picLocks noChangeAspect="1"/>
          </p:cNvPicPr>
          <p:nvPr/>
        </p:nvPicPr>
        <p:blipFill>
          <a:blip r:embed="rId3"/>
          <a:stretch>
            <a:fillRect/>
          </a:stretch>
        </p:blipFill>
        <p:spPr>
          <a:xfrm>
            <a:off x="849000" y="3846487"/>
            <a:ext cx="2918460" cy="2377440"/>
          </a:xfrm>
          <a:prstGeom prst="rect">
            <a:avLst/>
          </a:prstGeom>
        </p:spPr>
      </p:pic>
      <p:pic>
        <p:nvPicPr>
          <p:cNvPr id="1287" name="図 399"/>
          <p:cNvPicPr>
            <a:picLocks noChangeAspect="1"/>
          </p:cNvPicPr>
          <p:nvPr/>
        </p:nvPicPr>
        <p:blipFill>
          <a:blip r:embed="rId4"/>
          <a:stretch>
            <a:fillRect/>
          </a:stretch>
        </p:blipFill>
        <p:spPr>
          <a:xfrm>
            <a:off x="3767460" y="3861000"/>
            <a:ext cx="5943600" cy="23926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3" name="四角形 205"/>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11</a:t>
            </a:fld>
            <a:endParaRPr lang="en-US" altLang="ja-JP"/>
          </a:p>
        </p:txBody>
      </p:sp>
      <p:sp>
        <p:nvSpPr>
          <p:cNvPr id="1294" name="テキスト 209"/>
          <p:cNvSpPr txBox="1"/>
          <p:nvPr/>
        </p:nvSpPr>
        <p:spPr>
          <a:xfrm>
            <a:off x="633314" y="1196752"/>
            <a:ext cx="5762720" cy="52232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2800" dirty="0">
                <a:latin typeface="ＭＳ Ｐゴシック" panose="020B0600070205080204" pitchFamily="50" charset="-128"/>
                <a:ea typeface="ＭＳ Ｐゴシック" panose="020B0600070205080204" pitchFamily="50" charset="-128"/>
              </a:rPr>
              <a:t>４　議事</a:t>
            </a:r>
            <a:endParaRPr lang="ja-JP" altLang="en-US" sz="2800" dirty="0">
              <a:latin typeface="ＭＳ Ｐゴシック" panose="020B0600070205080204" pitchFamily="50" charset="-128"/>
              <a:ea typeface="ＭＳ Ｐゴシック" panose="020B0600070205080204" pitchFamily="50" charset="-128"/>
            </a:endParaRPr>
          </a:p>
        </p:txBody>
      </p:sp>
      <p:sp>
        <p:nvSpPr>
          <p:cNvPr id="1295" name="テキスト 210"/>
          <p:cNvSpPr txBox="1"/>
          <p:nvPr/>
        </p:nvSpPr>
        <p:spPr>
          <a:xfrm>
            <a:off x="632691" y="2205000"/>
            <a:ext cx="7994061" cy="175343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⑴　令和３年度国土交通省スマートシティモデルプロジェクトへの応募について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⑵</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令和３年度</a:t>
            </a:r>
            <a:r>
              <a:rPr lang="ja-JP" altLang="en-US" sz="1800" dirty="0" smtClean="0">
                <a:latin typeface="ＭＳ Ｐゴシック" panose="020B0600070205080204" pitchFamily="50" charset="-128"/>
                <a:ea typeface="ＭＳ Ｐゴシック" panose="020B0600070205080204" pitchFamily="50" charset="-128"/>
              </a:rPr>
              <a:t>熊谷スマートシティ</a:t>
            </a:r>
            <a:r>
              <a:rPr lang="ja-JP" altLang="en-US" sz="1800" dirty="0" smtClean="0">
                <a:latin typeface="ＭＳ Ｐゴシック" panose="020B0600070205080204" pitchFamily="50" charset="-128"/>
                <a:ea typeface="ＭＳ Ｐゴシック" panose="020B0600070205080204" pitchFamily="50" charset="-128"/>
              </a:rPr>
              <a:t>推進協議会事業について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⑶</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部会の設置について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7" name="四角形 187"/>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12</a:t>
            </a:fld>
            <a:endParaRPr lang="en-US" altLang="ja-JP"/>
          </a:p>
        </p:txBody>
      </p:sp>
      <p:sp>
        <p:nvSpPr>
          <p:cNvPr id="1298" name="テキスト 203"/>
          <p:cNvSpPr txBox="1"/>
          <p:nvPr/>
        </p:nvSpPr>
        <p:spPr>
          <a:xfrm>
            <a:off x="199736" y="45000"/>
            <a:ext cx="7854455"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⑴　</a:t>
            </a:r>
            <a:r>
              <a:rPr lang="ja-JP" altLang="en-US" sz="1800" dirty="0" smtClean="0">
                <a:latin typeface="ＭＳ Ｐゴシック" panose="020B0600070205080204" pitchFamily="50" charset="-128"/>
                <a:ea typeface="ＭＳ Ｐゴシック" panose="020B0600070205080204" pitchFamily="50" charset="-128"/>
              </a:rPr>
              <a:t>令和３年度国土交通省スマートシティモデルプロジェクトへの応募について</a:t>
            </a:r>
            <a:endParaRPr lang="ja-JP" altLang="en-US" sz="1800" dirty="0">
              <a:latin typeface="ＭＳ Ｐゴシック" panose="020B0600070205080204" pitchFamily="50" charset="-128"/>
              <a:ea typeface="ＭＳ Ｐゴシック" panose="020B0600070205080204" pitchFamily="50" charset="-128"/>
            </a:endParaRPr>
          </a:p>
        </p:txBody>
      </p:sp>
      <p:sp>
        <p:nvSpPr>
          <p:cNvPr id="1299" name="テキスト 196"/>
          <p:cNvSpPr txBox="1"/>
          <p:nvPr/>
        </p:nvSpPr>
        <p:spPr>
          <a:xfrm>
            <a:off x="632691" y="2205000"/>
            <a:ext cx="7994061" cy="64543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次に参照する書式のとおり、</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国土交通省スマートシティモデルプロジェクトに応募することとしたい。</a:t>
            </a: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01" name="四角形 390"/>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13</a:t>
            </a:fld>
            <a:endParaRPr lang="en-US" altLang="ja-JP"/>
          </a:p>
        </p:txBody>
      </p:sp>
      <p:pic>
        <p:nvPicPr>
          <p:cNvPr id="1302" name="図 401"/>
          <p:cNvPicPr>
            <a:picLocks noChangeAspect="1"/>
          </p:cNvPicPr>
          <p:nvPr/>
        </p:nvPicPr>
        <p:blipFill>
          <a:blip r:embed="rId1"/>
          <a:stretch>
            <a:fillRect/>
          </a:stretch>
        </p:blipFill>
        <p:spPr>
          <a:xfrm>
            <a:off x="128921" y="549052"/>
            <a:ext cx="5038305" cy="6214182"/>
          </a:xfrm>
          <a:prstGeom prst="rect">
            <a:avLst/>
          </a:prstGeom>
        </p:spPr>
      </p:pic>
      <p:sp>
        <p:nvSpPr>
          <p:cNvPr id="1303" name="テキスト 184"/>
          <p:cNvSpPr txBox="1"/>
          <p:nvPr/>
        </p:nvSpPr>
        <p:spPr>
          <a:xfrm>
            <a:off x="200472" y="45000"/>
            <a:ext cx="6624736"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⑵　令和３年度熊谷スマートシティ推進協議会事業について</a:t>
            </a:r>
            <a:endParaRPr lang="ja-JP" altLang="en-US" sz="1800" dirty="0">
              <a:latin typeface="ＭＳ Ｐゴシック" panose="020B0600070205080204" pitchFamily="50" charset="-128"/>
              <a:ea typeface="ＭＳ Ｐゴシック" panose="020B0600070205080204" pitchFamily="50" charset="-128"/>
            </a:endParaRPr>
          </a:p>
        </p:txBody>
      </p:sp>
      <p:sp>
        <p:nvSpPr>
          <p:cNvPr id="1304" name="テキスト 200"/>
          <p:cNvSpPr txBox="1"/>
          <p:nvPr/>
        </p:nvSpPr>
        <p:spPr>
          <a:xfrm>
            <a:off x="5745000" y="6021000"/>
            <a:ext cx="3527702" cy="337661"/>
          </a:xfrm>
          <a:prstGeom prst="rect">
            <a:avLst/>
          </a:prstGeom>
          <a:solidFill>
            <a:srgbClr val="FFFFBE"/>
          </a:solidFill>
        </p:spPr>
        <p:txBody>
          <a:bodyPr wrap="square" anchor="ctr" anchorCtr="1">
            <a:spAutoFit/>
          </a:bodyPr>
          <a:p>
            <a:pPr algn="ctr">
              <a:defRPr lang="ja-JP" altLang="en-US"/>
            </a:pPr>
            <a:r>
              <a:rPr lang="ja-JP" altLang="en-US" sz="1600"/>
              <a:t>㈱ミサワホーム総合研究所に委託</a:t>
            </a:r>
            <a:endParaRPr lang="ja-JP" altLang="en-US" sz="1600"/>
          </a:p>
        </p:txBody>
      </p:sp>
      <p:sp>
        <p:nvSpPr>
          <p:cNvPr id="1305" name="テキスト ボックス 191"/>
          <p:cNvSpPr txBox="1"/>
          <p:nvPr/>
        </p:nvSpPr>
        <p:spPr>
          <a:xfrm>
            <a:off x="5241000" y="621000"/>
            <a:ext cx="4468730" cy="2676763"/>
          </a:xfrm>
          <a:prstGeom prst="rect">
            <a:avLst/>
          </a:prstGeom>
          <a:solidFill>
            <a:schemeClr val="bg2"/>
          </a:solidFill>
          <a:ln>
            <a:solidFill>
              <a:srgbClr val="4472C4">
                <a:shade val="50000"/>
              </a:srgbClr>
            </a:solidFill>
          </a:ln>
        </p:spPr>
        <p:txBody>
          <a:bodyPr wrap="square" rtlCol="0">
            <a:spAutoFit/>
          </a:bodyPr>
          <a:lstStyle/>
          <a:p>
            <a:pPr>
              <a:defRPr/>
            </a:pPr>
            <a:r>
              <a:rPr kumimoji="0" lang="ja-JP" altLang="en-US" sz="1050" b="1" kern="0" dirty="0">
                <a:solidFill>
                  <a:prstClr val="black"/>
                </a:solidFill>
                <a:latin typeface="メイリオ" panose="020B0604030504040204" pitchFamily="50" charset="-128"/>
                <a:ea typeface="メイリオ" panose="020B0604030504040204" pitchFamily="50" charset="-128"/>
              </a:rPr>
              <a:t>①熊谷型スマートハウスの検討</a:t>
            </a:r>
            <a:endParaRPr kumimoji="0" lang="en-US" altLang="ja-JP" sz="1050" b="1" kern="0" dirty="0">
              <a:solidFill>
                <a:prstClr val="black"/>
              </a:solidFill>
              <a:latin typeface="メイリオ" panose="020B0604030504040204" pitchFamily="50" charset="-128"/>
              <a:ea typeface="メイリオ" panose="020B0604030504040204" pitchFamily="50" charset="-128"/>
            </a:endParaRPr>
          </a:p>
          <a:p>
            <a:pPr>
              <a:defRPr/>
            </a:pPr>
            <a:r>
              <a:rPr lang="ja-JP" altLang="en-US" sz="1050" kern="0" dirty="0">
                <a:solidFill>
                  <a:prstClr val="black"/>
                </a:solidFill>
                <a:latin typeface="メイリオ" panose="020B0604030504040204" pitchFamily="50" charset="-128"/>
                <a:ea typeface="メイリオ" panose="020B0604030504040204" pitchFamily="50" charset="-128"/>
              </a:rPr>
              <a:t>～「夏の暑さにも対応できる」地域にあった快適な住まいのあり方を提案します～</a:t>
            </a:r>
            <a:endParaRPr lang="en-US" altLang="ja-JP" sz="1050" kern="0" dirty="0">
              <a:solidFill>
                <a:prstClr val="black"/>
              </a:solidFill>
              <a:latin typeface="メイリオ" panose="020B0604030504040204" pitchFamily="50" charset="-128"/>
              <a:ea typeface="メイリオ" panose="020B0604030504040204" pitchFamily="50" charset="-128"/>
            </a:endParaRPr>
          </a:p>
          <a:p>
            <a:pPr>
              <a:defRPr/>
            </a:pPr>
            <a:endParaRPr kumimoji="0" lang="ja-JP" altLang="en-US" sz="1050" b="1" kern="0" dirty="0">
              <a:solidFill>
                <a:prstClr val="black"/>
              </a:solidFill>
              <a:latin typeface="メイリオ" panose="020B0604030504040204" pitchFamily="50" charset="-128"/>
              <a:ea typeface="メイリオ" panose="020B0604030504040204" pitchFamily="50" charset="-128"/>
            </a:endParaRPr>
          </a:p>
          <a:p>
            <a:pPr>
              <a:defRPr/>
            </a:pPr>
            <a:r>
              <a:rPr lang="ja-JP" altLang="en-US" sz="1050" kern="0" dirty="0">
                <a:solidFill>
                  <a:prstClr val="black"/>
                </a:solidFill>
                <a:latin typeface="メイリオ" panose="020B0604030504040204" pitchFamily="50" charset="-128"/>
                <a:ea typeface="メイリオ" panose="020B0604030504040204" pitchFamily="50" charset="-128"/>
              </a:rPr>
              <a:t>　本市の気象データをもとに、スマートハウスの建物の仕様、間取り、配棟計画等を検討するほか、室内環境データ、使用エネルギー量等の住宅最適化のために必要となるデータの収集方策を検討します。</a:t>
            </a:r>
            <a:endParaRPr lang="en-US" altLang="ja-JP" sz="1050" kern="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kern="0" dirty="0">
              <a:solidFill>
                <a:prstClr val="black"/>
              </a:solidFill>
              <a:latin typeface="メイリオ" panose="020B0604030504040204" pitchFamily="50" charset="-128"/>
              <a:ea typeface="メイリオ" panose="020B0604030504040204" pitchFamily="50" charset="-128"/>
            </a:endParaRPr>
          </a:p>
          <a:p>
            <a:pPr>
              <a:defRPr/>
            </a:pPr>
            <a:r>
              <a:rPr kumimoji="0" lang="ja-JP" altLang="en-US" sz="1050" b="1" kern="0" dirty="0">
                <a:solidFill>
                  <a:prstClr val="black"/>
                </a:solidFill>
                <a:latin typeface="メイリオ" panose="020B0604030504040204" pitchFamily="50" charset="-128"/>
                <a:ea typeface="メイリオ" panose="020B0604030504040204" pitchFamily="50" charset="-128"/>
              </a:rPr>
              <a:t>②スマートタウン適地の選定</a:t>
            </a:r>
            <a:endParaRPr kumimoji="0" lang="en-US" altLang="ja-JP" sz="1050" b="1" kern="0" dirty="0">
              <a:solidFill>
                <a:prstClr val="black"/>
              </a:solidFill>
              <a:latin typeface="メイリオ" panose="020B0604030504040204" pitchFamily="50" charset="-128"/>
              <a:ea typeface="メイリオ" panose="020B0604030504040204" pitchFamily="50" charset="-128"/>
            </a:endParaRPr>
          </a:p>
          <a:p>
            <a:pPr>
              <a:defRPr/>
            </a:pPr>
            <a:r>
              <a:rPr kumimoji="0" lang="ja-JP" altLang="en-US" sz="1050" kern="0" dirty="0">
                <a:solidFill>
                  <a:prstClr val="black"/>
                </a:solidFill>
                <a:latin typeface="メイリオ" panose="020B0604030504040204" pitchFamily="50" charset="-128"/>
                <a:ea typeface="メイリオ" panose="020B0604030504040204" pitchFamily="50" charset="-128"/>
              </a:rPr>
              <a:t>～地域にあった新しいまちづくりを実践するため適地を選定します～</a:t>
            </a:r>
            <a:endParaRPr kumimoji="0" lang="en-US" altLang="ja-JP" sz="1050" kern="0" dirty="0">
              <a:solidFill>
                <a:prstClr val="black"/>
              </a:solidFill>
              <a:latin typeface="メイリオ" panose="020B0604030504040204" pitchFamily="50" charset="-128"/>
              <a:ea typeface="メイリオ" panose="020B0604030504040204" pitchFamily="50" charset="-128"/>
            </a:endParaRPr>
          </a:p>
          <a:p>
            <a:pPr>
              <a:defRPr/>
            </a:pPr>
            <a:endParaRPr kumimoji="0" lang="en-US" altLang="ja-JP" sz="1050" b="1" kern="0" dirty="0">
              <a:solidFill>
                <a:prstClr val="black"/>
              </a:solidFill>
              <a:latin typeface="メイリオ" panose="020B0604030504040204" pitchFamily="50" charset="-128"/>
              <a:ea typeface="メイリオ" panose="020B0604030504040204" pitchFamily="50" charset="-128"/>
            </a:endParaRPr>
          </a:p>
          <a:p>
            <a:pPr>
              <a:defRPr/>
            </a:pPr>
            <a:r>
              <a:rPr kumimoji="0" lang="ja-JP" altLang="en-US" sz="1050" kern="0" dirty="0">
                <a:solidFill>
                  <a:prstClr val="black"/>
                </a:solidFill>
                <a:latin typeface="メイリオ" panose="020B0604030504040204" pitchFamily="50" charset="-128"/>
                <a:ea typeface="メイリオ" panose="020B0604030504040204" pitchFamily="50" charset="-128"/>
              </a:rPr>
              <a:t>　コンパクトシティを念頭に「暑さにも対応」可能な快適な暮らしを提案するため、事業化に適する市内の候補地を選定します。</a:t>
            </a:r>
            <a:endParaRPr kumimoji="0" lang="en-US" altLang="ja-JP" sz="1050" kern="0" dirty="0">
              <a:solidFill>
                <a:prstClr val="black"/>
              </a:solidFill>
              <a:latin typeface="メイリオ" panose="020B0604030504040204" pitchFamily="50" charset="-128"/>
              <a:ea typeface="メイリオ" panose="020B0604030504040204" pitchFamily="50" charset="-128"/>
            </a:endParaRPr>
          </a:p>
          <a:p>
            <a:pPr>
              <a:defRPr/>
            </a:pPr>
            <a:r>
              <a:rPr kumimoji="0" lang="ja-JP" altLang="en-US" sz="1050" kern="0" dirty="0">
                <a:solidFill>
                  <a:prstClr val="black"/>
                </a:solidFill>
                <a:latin typeface="メイリオ" panose="020B0604030504040204" pitchFamily="50" charset="-128"/>
                <a:ea typeface="メイリオ" panose="020B0604030504040204" pitchFamily="50" charset="-128"/>
              </a:rPr>
              <a:t>　適地選定にあたっては、国土交通省</a:t>
            </a:r>
            <a:r>
              <a:rPr kumimoji="0" lang="en-US" altLang="ja-JP" sz="1050" kern="0" dirty="0">
                <a:solidFill>
                  <a:prstClr val="black"/>
                </a:solidFill>
                <a:latin typeface="メイリオ" panose="020B0604030504040204" pitchFamily="50" charset="-128"/>
                <a:ea typeface="メイリオ" panose="020B0604030504040204" pitchFamily="50" charset="-128"/>
              </a:rPr>
              <a:t>3D</a:t>
            </a:r>
            <a:r>
              <a:rPr kumimoji="0" lang="ja-JP" altLang="en-US" sz="1050" kern="0" dirty="0">
                <a:solidFill>
                  <a:prstClr val="black"/>
                </a:solidFill>
                <a:latin typeface="メイリオ" panose="020B0604030504040204" pitchFamily="50" charset="-128"/>
                <a:ea typeface="メイリオ" panose="020B0604030504040204" pitchFamily="50" charset="-128"/>
              </a:rPr>
              <a:t>都市モデルデータ、市内気象データ及び民間事業者のノウハウを活用するとともに、市外からの転入も促す環境にも配慮した魅力的な街区形成を目指します。</a:t>
            </a:r>
            <a:endParaRPr lang="en-US" altLang="ja-JP" sz="1050" kern="0" dirty="0">
              <a:solidFill>
                <a:prstClr val="black"/>
              </a:solidFill>
              <a:latin typeface="メイリオ" panose="020B0604030504040204" pitchFamily="50" charset="-128"/>
              <a:ea typeface="メイリオ" panose="020B0604030504040204" pitchFamily="50" charset="-128"/>
            </a:endParaRPr>
          </a:p>
        </p:txBody>
      </p:sp>
      <p:sp>
        <p:nvSpPr>
          <p:cNvPr id="1306" name="テキスト ボックス 192"/>
          <p:cNvSpPr txBox="1"/>
          <p:nvPr/>
        </p:nvSpPr>
        <p:spPr>
          <a:xfrm>
            <a:off x="6261229" y="3512001"/>
            <a:ext cx="2579771" cy="276999"/>
          </a:xfrm>
          <a:prstGeom prst="rect">
            <a:avLst/>
          </a:prstGeom>
          <a:solidFill>
            <a:sysClr val="window" lastClr="FFFFFF"/>
          </a:solidFill>
          <a:ln>
            <a:solidFill>
              <a:srgbClr val="0070C0"/>
            </a:solidFill>
          </a:ln>
        </p:spPr>
        <p:txBody>
          <a:bodyPr wrap="square" rtlCol="0" anchor="ctr">
            <a:spAutoFit/>
          </a:bodyPr>
          <a:lstStyle/>
          <a:p>
            <a:pPr algn="ctr">
              <a:defRPr/>
            </a:pPr>
            <a:r>
              <a:rPr kumimoji="0" lang="ja-JP" altLang="en-US" sz="1200" b="1" kern="0" dirty="0">
                <a:solidFill>
                  <a:prstClr val="black"/>
                </a:solidFill>
                <a:latin typeface="メイリオ" panose="020B0604030504040204" pitchFamily="50" charset="-128"/>
                <a:ea typeface="メイリオ" panose="020B0604030504040204" pitchFamily="50" charset="-128"/>
              </a:rPr>
              <a:t>熊谷型スマートハウス　イメージ</a:t>
            </a:r>
            <a:endParaRPr lang="ja-JP" altLang="en-US" sz="1200" kern="0" dirty="0">
              <a:solidFill>
                <a:prstClr val="black"/>
              </a:solidFill>
              <a:latin typeface="Calibri" panose="020F0502020204030204"/>
              <a:ea typeface="游ゴシック" panose="020B0400000000000000" pitchFamily="50" charset="-128"/>
            </a:endParaRPr>
          </a:p>
        </p:txBody>
      </p:sp>
      <p:pic>
        <p:nvPicPr>
          <p:cNvPr id="1307" name="図 193"/>
          <p:cNvPicPr/>
          <p:nvPr/>
        </p:nvPicPr>
        <p:blipFill>
          <a:blip r:embed="rId2"/>
          <a:stretch>
            <a:fillRect/>
          </a:stretch>
        </p:blipFill>
        <p:spPr>
          <a:xfrm>
            <a:off x="5385000" y="3978383"/>
            <a:ext cx="2154859" cy="1645885"/>
          </a:xfrm>
          <a:prstGeom prst="rect">
            <a:avLst/>
          </a:prstGeom>
          <a:noFill/>
          <a:ln>
            <a:noFill/>
          </a:ln>
        </p:spPr>
      </p:pic>
      <p:pic>
        <p:nvPicPr>
          <p:cNvPr id="1308" name="図 194"/>
          <p:cNvPicPr>
            <a:picLocks noChangeAspect="1"/>
          </p:cNvPicPr>
          <p:nvPr/>
        </p:nvPicPr>
        <p:blipFill>
          <a:blip r:embed="rId3"/>
          <a:stretch>
            <a:fillRect/>
          </a:stretch>
        </p:blipFill>
        <p:spPr>
          <a:xfrm>
            <a:off x="7761458" y="3978386"/>
            <a:ext cx="1803328" cy="16483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0" name="四角形 390"/>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14</a:t>
            </a:fld>
            <a:endParaRPr lang="en-US" altLang="ja-JP"/>
          </a:p>
        </p:txBody>
      </p:sp>
      <p:sp>
        <p:nvSpPr>
          <p:cNvPr id="1311" name="角丸四角形 192"/>
          <p:cNvSpPr/>
          <p:nvPr/>
        </p:nvSpPr>
        <p:spPr>
          <a:xfrm>
            <a:off x="777000" y="708891"/>
            <a:ext cx="4164964" cy="704109"/>
          </a:xfrm>
          <a:prstGeom prst="roundRect">
            <a:avLst/>
          </a:prstGeom>
          <a:noFill/>
          <a:ln>
            <a:solidFill>
              <a:srgbClr val="011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メイリオ" panose="020B0604030504040204" pitchFamily="50" charset="-128"/>
                <a:ea typeface="メイリオ" panose="020B0604030504040204" pitchFamily="50" charset="-128"/>
              </a:rPr>
              <a:t>■令和３年度事業</a:t>
            </a:r>
          </a:p>
          <a:p>
            <a:r>
              <a:rPr kumimoji="1" lang="ja-JP" altLang="en-US" sz="1600" dirty="0" smtClean="0">
                <a:solidFill>
                  <a:schemeClr val="tx1"/>
                </a:solidFill>
                <a:latin typeface="メイリオ" panose="020B0604030504040204" pitchFamily="50" charset="-128"/>
                <a:ea typeface="メイリオ" panose="020B0604030504040204" pitchFamily="50" charset="-128"/>
              </a:rPr>
              <a:t>　熊谷スポーツ文化公園アクセス環境調査</a:t>
            </a:r>
          </a:p>
        </p:txBody>
      </p:sp>
      <p:sp>
        <p:nvSpPr>
          <p:cNvPr id="1312" name="テキスト ボックス 193"/>
          <p:cNvSpPr txBox="1"/>
          <p:nvPr/>
        </p:nvSpPr>
        <p:spPr>
          <a:xfrm>
            <a:off x="633000" y="4221000"/>
            <a:ext cx="4395290" cy="2307431"/>
          </a:xfrm>
          <a:prstGeom prst="rect">
            <a:avLst/>
          </a:prstGeom>
          <a:solidFill>
            <a:schemeClr val="bg2"/>
          </a:solidFill>
          <a:ln>
            <a:solidFill>
              <a:schemeClr val="accent5">
                <a:shade val="50000"/>
              </a:schemeClr>
            </a:solidFill>
          </a:ln>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■概　要</a:t>
            </a:r>
            <a:endParaRPr sz="1200"/>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令和</a:t>
            </a:r>
            <a:r>
              <a:rPr lang="ja-JP" altLang="en-US" sz="1200" dirty="0">
                <a:latin typeface="メイリオ" panose="020B0604030504040204" pitchFamily="50" charset="-128"/>
                <a:ea typeface="メイリオ" panose="020B0604030504040204" pitchFamily="50" charset="-128"/>
              </a:rPr>
              <a:t>２年度のバス隊列走行実証実験結果（乗用車型）を踏まえて、システムの技術的な課題や法令等の課題を調査・研究し、熊谷駅・熊谷スポーツ文化公園間のアクセス改善、自動運転に適した道路構造や路線沿線のまちづくりを検討するものである。</a:t>
            </a:r>
            <a:endParaRPr sz="1200"/>
          </a:p>
          <a:p>
            <a:r>
              <a:rPr lang="ja-JP" altLang="en-US"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以降については、交通事業者の意向を確認しながら</a:t>
            </a:r>
            <a:r>
              <a:rPr lang="ja-JP" altLang="en-US" sz="1200" dirty="0" smtClean="0">
                <a:latin typeface="メイリオ" panose="020B0604030504040204" pitchFamily="50" charset="-128"/>
                <a:ea typeface="メイリオ" panose="020B0604030504040204" pitchFamily="50" charset="-128"/>
              </a:rPr>
              <a:t>、調査結果</a:t>
            </a:r>
            <a:r>
              <a:rPr lang="ja-JP" altLang="en-US" sz="1200" dirty="0">
                <a:latin typeface="メイリオ" panose="020B0604030504040204" pitchFamily="50" charset="-128"/>
                <a:ea typeface="メイリオ" panose="020B0604030504040204" pitchFamily="50" charset="-128"/>
              </a:rPr>
              <a:t>を踏まえ、熊谷駅・スポーツ文化公園間のアクセス環境改善のための実証実験</a:t>
            </a:r>
            <a:r>
              <a:rPr lang="ja-JP" altLang="en-US" sz="1200" dirty="0" smtClean="0">
                <a:latin typeface="メイリオ" panose="020B0604030504040204" pitchFamily="50" charset="-128"/>
                <a:ea typeface="メイリオ" panose="020B0604030504040204" pitchFamily="50" charset="-128"/>
              </a:rPr>
              <a:t>を進める。</a:t>
            </a:r>
            <a:endParaRPr lang="ja-JP" altLang="en-US" sz="1200" dirty="0">
              <a:latin typeface="メイリオ" panose="020B0604030504040204" pitchFamily="50" charset="-128"/>
              <a:ea typeface="メイリオ" panose="020B0604030504040204" pitchFamily="50" charset="-128"/>
            </a:endParaRPr>
          </a:p>
          <a:p>
            <a:endParaRPr lang="ja-JP" altLang="en-US" sz="1200"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■期待される効果</a:t>
            </a:r>
            <a:endParaRPr sz="1200"/>
          </a:p>
          <a:p>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・熊谷スポーツ文化公園</a:t>
            </a:r>
            <a:r>
              <a:rPr lang="ja-JP" altLang="en-US" sz="1200" dirty="0" smtClean="0">
                <a:latin typeface="メイリオ" panose="020B0604030504040204" pitchFamily="50" charset="-128"/>
                <a:ea typeface="メイリオ" panose="020B0604030504040204" pitchFamily="50" charset="-128"/>
              </a:rPr>
              <a:t>の望ましいアクセス環境の把握</a:t>
            </a:r>
            <a:endParaRPr sz="1200"/>
          </a:p>
        </p:txBody>
      </p:sp>
      <p:pic>
        <p:nvPicPr>
          <p:cNvPr id="1313" name="図 194"/>
          <p:cNvPicPr>
            <a:picLocks noChangeAspect="1"/>
          </p:cNvPicPr>
          <p:nvPr/>
        </p:nvPicPr>
        <p:blipFill>
          <a:blip r:embed="rId1"/>
          <a:srcRect l="18544"/>
          <a:stretch>
            <a:fillRect/>
          </a:stretch>
        </p:blipFill>
        <p:spPr>
          <a:xfrm>
            <a:off x="417000" y="1612490"/>
            <a:ext cx="4902291" cy="2315439"/>
          </a:xfrm>
          <a:prstGeom prst="rect">
            <a:avLst/>
          </a:prstGeom>
        </p:spPr>
      </p:pic>
      <p:sp>
        <p:nvSpPr>
          <p:cNvPr id="1314" name="テキスト 201"/>
          <p:cNvSpPr txBox="1"/>
          <p:nvPr/>
        </p:nvSpPr>
        <p:spPr>
          <a:xfrm>
            <a:off x="5585723" y="5229000"/>
            <a:ext cx="3527702" cy="337661"/>
          </a:xfrm>
          <a:prstGeom prst="rect">
            <a:avLst/>
          </a:prstGeom>
          <a:solidFill>
            <a:srgbClr val="FFFFBE"/>
          </a:solidFill>
        </p:spPr>
        <p:txBody>
          <a:bodyPr wrap="square" anchor="ctr" anchorCtr="1">
            <a:spAutoFit/>
          </a:bodyPr>
          <a:p>
            <a:pPr algn="ctr">
              <a:defRPr lang="ja-JP" altLang="en-US"/>
            </a:pPr>
            <a:r>
              <a:rPr lang="ja-JP" altLang="en-US" sz="1600"/>
              <a:t>㈱日本総合研究所に委託</a:t>
            </a:r>
            <a:endParaRPr lang="ja-JP" altLang="en-US" sz="1600"/>
          </a:p>
        </p:txBody>
      </p:sp>
      <p:pic>
        <p:nvPicPr>
          <p:cNvPr id="1315" name="図 195"/>
          <p:cNvPicPr>
            <a:picLocks noChangeAspect="1"/>
          </p:cNvPicPr>
          <p:nvPr/>
        </p:nvPicPr>
        <p:blipFill>
          <a:blip r:embed="rId2"/>
          <a:srcRect l="3580" t="21613" r="7721" b="7973"/>
          <a:stretch>
            <a:fillRect/>
          </a:stretch>
        </p:blipFill>
        <p:spPr>
          <a:xfrm>
            <a:off x="5873723" y="1645145"/>
            <a:ext cx="2895277" cy="2863855"/>
          </a:xfrm>
          <a:prstGeom prst="rect">
            <a:avLst/>
          </a:prstGeom>
          <a:ln>
            <a:solidFill>
              <a:srgbClr val="0070C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7" name="四角形 405"/>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15</a:t>
            </a:fld>
            <a:endParaRPr lang="en-US" altLang="ja-JP"/>
          </a:p>
        </p:txBody>
      </p:sp>
      <p:pic>
        <p:nvPicPr>
          <p:cNvPr id="1318" name="図 191"/>
          <p:cNvPicPr>
            <a:picLocks noChangeAspect="1"/>
          </p:cNvPicPr>
          <p:nvPr/>
        </p:nvPicPr>
        <p:blipFill>
          <a:blip r:embed="rId1"/>
          <a:stretch>
            <a:fillRect/>
          </a:stretch>
        </p:blipFill>
        <p:spPr>
          <a:xfrm>
            <a:off x="96699" y="549008"/>
            <a:ext cx="5010542" cy="5973158"/>
          </a:xfrm>
          <a:prstGeom prst="rect">
            <a:avLst/>
          </a:prstGeom>
        </p:spPr>
      </p:pic>
      <p:sp>
        <p:nvSpPr>
          <p:cNvPr id="1319" name="テキスト 202"/>
          <p:cNvSpPr txBox="1"/>
          <p:nvPr/>
        </p:nvSpPr>
        <p:spPr>
          <a:xfrm>
            <a:off x="5313470" y="477000"/>
            <a:ext cx="3891883" cy="1814989"/>
          </a:xfrm>
          <a:prstGeom prst="rect">
            <a:avLst/>
          </a:prstGeom>
          <a:solidFill>
            <a:srgbClr val="FFFFBE"/>
          </a:solidFill>
        </p:spPr>
        <p:txBody>
          <a:bodyPr wrap="square" anchor="ctr" anchorCtr="1">
            <a:spAutoFit/>
          </a:bodyPr>
          <a:p>
            <a:pPr algn="l">
              <a:defRPr lang="ja-JP" altLang="en-US"/>
            </a:pPr>
            <a:r>
              <a:rPr lang="ja-JP" altLang="en-US" sz="1600"/>
              <a:t>埼玉県農林部の補助による実証実験事業</a:t>
            </a:r>
            <a:endParaRPr lang="ja-JP" altLang="en-US" sz="1600"/>
          </a:p>
          <a:p>
            <a:pPr algn="l">
              <a:defRPr lang="ja-JP" altLang="en-US"/>
            </a:pPr>
            <a:endParaRPr lang="ja-JP" altLang="en-US" sz="1600"/>
          </a:p>
          <a:p>
            <a:pPr algn="l">
              <a:defRPr lang="ja-JP" altLang="en-US"/>
            </a:pPr>
            <a:r>
              <a:rPr lang="ja-JP" altLang="en-US" sz="1600"/>
              <a:t>市内大規模農業事業者</a:t>
            </a:r>
            <a:endParaRPr lang="ja-JP" altLang="en-US" sz="1600"/>
          </a:p>
          <a:p>
            <a:pPr algn="l">
              <a:defRPr lang="ja-JP" altLang="en-US"/>
            </a:pPr>
            <a:r>
              <a:rPr lang="ja-JP" altLang="en-US" sz="1600"/>
              <a:t>㈱ベジタリア</a:t>
            </a:r>
            <a:endParaRPr lang="ja-JP" altLang="en-US" sz="1600"/>
          </a:p>
          <a:p>
            <a:pPr algn="l">
              <a:defRPr lang="ja-JP" altLang="en-US"/>
            </a:pPr>
            <a:r>
              <a:rPr lang="ja-JP" altLang="en-US" sz="1600"/>
              <a:t>積水化学工業</a:t>
            </a:r>
            <a:r>
              <a:rPr lang="ja-JP" altLang="en-US" sz="1600"/>
              <a:t>㈱</a:t>
            </a:r>
            <a:endParaRPr lang="ja-JP" altLang="en-US" sz="1600"/>
          </a:p>
          <a:p>
            <a:pPr algn="l">
              <a:defRPr lang="ja-JP" altLang="en-US"/>
            </a:pPr>
            <a:r>
              <a:rPr lang="ja-JP" altLang="en-US" sz="1600"/>
              <a:t>埼玉県大里農林振興センター</a:t>
            </a:r>
            <a:endParaRPr lang="ja-JP" altLang="en-US" sz="1600"/>
          </a:p>
          <a:p>
            <a:pPr algn="l">
              <a:defRPr lang="ja-JP" altLang="en-US"/>
            </a:pPr>
            <a:r>
              <a:rPr lang="ja-JP" altLang="en-US" sz="1600"/>
              <a:t>熊谷市産業振興部農業振興課</a:t>
            </a:r>
            <a:endParaRPr lang="ja-JP" altLang="en-US" sz="1600"/>
          </a:p>
        </p:txBody>
      </p:sp>
      <p:pic>
        <p:nvPicPr>
          <p:cNvPr id="1320" name="図 179"/>
          <p:cNvPicPr>
            <a:picLocks noChangeAspect="1"/>
          </p:cNvPicPr>
          <p:nvPr/>
        </p:nvPicPr>
        <p:blipFill>
          <a:blip r:embed="rId2"/>
          <a:stretch>
            <a:fillRect/>
          </a:stretch>
        </p:blipFill>
        <p:spPr>
          <a:xfrm>
            <a:off x="5529000" y="2417111"/>
            <a:ext cx="1353764" cy="1803889"/>
          </a:xfrm>
          <a:prstGeom prst="rect">
            <a:avLst/>
          </a:prstGeom>
        </p:spPr>
      </p:pic>
      <p:pic>
        <p:nvPicPr>
          <p:cNvPr id="1338" name="図 149"/>
          <p:cNvPicPr>
            <a:picLocks noChangeAspect="1"/>
          </p:cNvPicPr>
          <p:nvPr/>
        </p:nvPicPr>
        <p:blipFill>
          <a:blip r:embed="rId3"/>
          <a:stretch>
            <a:fillRect/>
          </a:stretch>
        </p:blipFill>
        <p:spPr>
          <a:xfrm>
            <a:off x="7041000" y="2421000"/>
            <a:ext cx="1348602" cy="1797012"/>
          </a:xfrm>
          <a:prstGeom prst="rect">
            <a:avLst/>
          </a:prstGeom>
        </p:spPr>
      </p:pic>
      <p:pic>
        <p:nvPicPr>
          <p:cNvPr id="1339" name="図 150"/>
          <p:cNvPicPr>
            <a:picLocks noChangeAspect="1"/>
          </p:cNvPicPr>
          <p:nvPr/>
        </p:nvPicPr>
        <p:blipFill>
          <a:blip r:embed="rId4"/>
          <a:stretch>
            <a:fillRect/>
          </a:stretch>
        </p:blipFill>
        <p:spPr>
          <a:xfrm>
            <a:off x="5529082" y="4365051"/>
            <a:ext cx="1784982" cy="2378488"/>
          </a:xfrm>
          <a:prstGeom prst="rect">
            <a:avLst/>
          </a:prstGeom>
        </p:spPr>
      </p:pic>
      <p:pic>
        <p:nvPicPr>
          <p:cNvPr id="1340" name="図 151"/>
          <p:cNvPicPr>
            <a:picLocks noChangeAspect="1"/>
          </p:cNvPicPr>
          <p:nvPr/>
        </p:nvPicPr>
        <p:blipFill>
          <a:blip r:embed="rId5"/>
          <a:stretch>
            <a:fillRect/>
          </a:stretch>
        </p:blipFill>
        <p:spPr>
          <a:xfrm>
            <a:off x="7472911" y="4365225"/>
            <a:ext cx="1786555" cy="23805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23" name="四角形 187"/>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16</a:t>
            </a:fld>
            <a:endParaRPr lang="en-US" altLang="ja-JP"/>
          </a:p>
        </p:txBody>
      </p:sp>
      <p:sp>
        <p:nvSpPr>
          <p:cNvPr id="1324" name="テキスト 203"/>
          <p:cNvSpPr txBox="1"/>
          <p:nvPr/>
        </p:nvSpPr>
        <p:spPr>
          <a:xfrm>
            <a:off x="199736" y="45000"/>
            <a:ext cx="7854455"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⑶　部会の設置について</a:t>
            </a:r>
            <a:endParaRPr lang="ja-JP" altLang="en-US" sz="1800" dirty="0">
              <a:latin typeface="ＭＳ Ｐゴシック" panose="020B0600070205080204" pitchFamily="50" charset="-128"/>
              <a:ea typeface="ＭＳ Ｐゴシック" panose="020B0600070205080204" pitchFamily="50" charset="-128"/>
            </a:endParaRPr>
          </a:p>
        </p:txBody>
      </p:sp>
      <p:sp>
        <p:nvSpPr>
          <p:cNvPr id="1325" name="テキスト 207"/>
          <p:cNvSpPr txBox="1"/>
          <p:nvPr/>
        </p:nvSpPr>
        <p:spPr>
          <a:xfrm>
            <a:off x="632691" y="1917000"/>
            <a:ext cx="7994061" cy="341542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熊谷スマートシティ推進協議会規約第９条第２項の規定に基づき、</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部会を設置したい。</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solidFill>
                  <a:srgbClr val="FF0000"/>
                </a:solidFill>
                <a:latin typeface="ＭＳ Ｐゴシック" panose="020B0600070205080204" pitchFamily="50" charset="-128"/>
                <a:ea typeface="ＭＳ Ｐゴシック" panose="020B0600070205080204" pitchFamily="50" charset="-128"/>
              </a:rPr>
              <a:t>スマートタウン</a:t>
            </a:r>
            <a:r>
              <a:rPr lang="ja-JP" altLang="en-US" sz="1800" dirty="0" smtClean="0">
                <a:solidFill>
                  <a:srgbClr val="FF0000"/>
                </a:solidFill>
                <a:latin typeface="ＭＳ Ｐゴシック" panose="020B0600070205080204" pitchFamily="50" charset="-128"/>
                <a:ea typeface="ＭＳ Ｐゴシック" panose="020B0600070205080204" pitchFamily="50" charset="-128"/>
              </a:rPr>
              <a:t>部会</a:t>
            </a:r>
            <a:endParaRPr lang="ja-JP" altLang="en-US" sz="1800" dirty="0" smtClean="0">
              <a:solidFill>
                <a:srgbClr val="FF0000"/>
              </a:solidFill>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スマートタウン事業化検討調査の</a:t>
            </a:r>
            <a:r>
              <a:rPr lang="ja-JP" altLang="en-US" sz="1800" dirty="0" smtClean="0">
                <a:latin typeface="ＭＳ Ｐゴシック" panose="020B0600070205080204" pitchFamily="50" charset="-128"/>
                <a:ea typeface="ＭＳ Ｐゴシック" panose="020B0600070205080204" pitchFamily="50" charset="-128"/>
              </a:rPr>
              <a:t>実施に当たり、</a:t>
            </a:r>
            <a:r>
              <a:rPr lang="ja-JP" altLang="en-US" sz="1800" dirty="0" smtClean="0">
                <a:latin typeface="ＭＳ Ｐゴシック" panose="020B0600070205080204" pitchFamily="50" charset="-128"/>
                <a:ea typeface="ＭＳ Ｐゴシック" panose="020B0600070205080204" pitchFamily="50" charset="-128"/>
              </a:rPr>
              <a:t>住宅や住宅環境の整備事業</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者、まちづくり関係の部署等を交え、</a:t>
            </a:r>
            <a:r>
              <a:rPr lang="ja-JP" altLang="en-US" sz="1800" dirty="0" smtClean="0">
                <a:latin typeface="ＭＳ Ｐゴシック" panose="020B0600070205080204" pitchFamily="50" charset="-128"/>
                <a:ea typeface="ＭＳ Ｐゴシック" panose="020B0600070205080204" pitchFamily="50" charset="-128"/>
              </a:rPr>
              <a:t>熊谷型スマートハウス、スマートタウンの在</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り方や展開について検討していくもの。</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solidFill>
                  <a:srgbClr val="FF0000"/>
                </a:solidFill>
                <a:latin typeface="ＭＳ Ｐゴシック" panose="020B0600070205080204" pitchFamily="50" charset="-128"/>
                <a:ea typeface="ＭＳ Ｐゴシック" panose="020B0600070205080204" pitchFamily="50" charset="-128"/>
              </a:rPr>
              <a:t>モビリティ部会</a:t>
            </a:r>
            <a:endParaRPr lang="ja-JP" altLang="en-US" sz="1800" dirty="0" smtClean="0">
              <a:solidFill>
                <a:srgbClr val="FF0000"/>
              </a:solidFill>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熊谷駅</a:t>
            </a: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rPr>
              <a:t>熊谷スポーツ文化公園</a:t>
            </a:r>
            <a:r>
              <a:rPr lang="ja-JP" altLang="en-US" sz="1800" dirty="0" smtClean="0">
                <a:latin typeface="ＭＳ Ｐゴシック" panose="020B0600070205080204" pitchFamily="50" charset="-128"/>
                <a:ea typeface="ＭＳ Ｐゴシック" panose="020B0600070205080204" pitchFamily="50" charset="-128"/>
              </a:rPr>
              <a:t>間の</a:t>
            </a:r>
            <a:r>
              <a:rPr lang="ja-JP" altLang="en-US" sz="1800" dirty="0" smtClean="0">
                <a:latin typeface="ＭＳ Ｐゴシック" panose="020B0600070205080204" pitchFamily="50" charset="-128"/>
                <a:ea typeface="ＭＳ Ｐゴシック" panose="020B0600070205080204" pitchFamily="50" charset="-128"/>
              </a:rPr>
              <a:t>アクセス環境調査の実施に当たり、</a:t>
            </a:r>
            <a:r>
              <a:rPr lang="ja-JP" altLang="en-US" sz="1800" dirty="0" smtClean="0">
                <a:latin typeface="ＭＳ Ｐゴシック" panose="020B0600070205080204" pitchFamily="50" charset="-128"/>
                <a:ea typeface="ＭＳ Ｐゴシック" panose="020B0600070205080204" pitchFamily="50" charset="-128"/>
              </a:rPr>
              <a:t>交通</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機関事業者、施設管理者、関係官公庁等を交え、具体的な交通インフラの在</a:t>
            </a:r>
            <a:r>
              <a:rPr lang="ja-JP" altLang="en-US" sz="1800" dirty="0" smtClean="0">
                <a:latin typeface="ＭＳ Ｐゴシック" panose="020B0600070205080204" pitchFamily="50" charset="-128"/>
                <a:ea typeface="ＭＳ Ｐゴシック" panose="020B0600070205080204" pitchFamily="50" charset="-128"/>
              </a:rPr>
              <a:t>り</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方、方向性について検討していくもの。</a:t>
            </a: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27" name="四角形 145"/>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17</a:t>
            </a:fld>
            <a:endParaRPr lang="en-US" altLang="ja-JP"/>
          </a:p>
        </p:txBody>
      </p:sp>
      <p:sp>
        <p:nvSpPr>
          <p:cNvPr id="1328" name="テキスト 165"/>
          <p:cNvSpPr txBox="1"/>
          <p:nvPr/>
        </p:nvSpPr>
        <p:spPr>
          <a:xfrm>
            <a:off x="633314" y="1196752"/>
            <a:ext cx="5762720" cy="52232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2800" dirty="0">
                <a:latin typeface="ＭＳ Ｐゴシック" panose="020B0600070205080204" pitchFamily="50" charset="-128"/>
                <a:ea typeface="ＭＳ Ｐゴシック" panose="020B0600070205080204" pitchFamily="50" charset="-128"/>
              </a:rPr>
              <a:t>５　その他</a:t>
            </a:r>
            <a:endParaRPr lang="ja-JP" altLang="en-US" sz="2800" dirty="0">
              <a:latin typeface="ＭＳ Ｐゴシック" panose="020B0600070205080204" pitchFamily="50" charset="-128"/>
              <a:ea typeface="ＭＳ Ｐゴシック" panose="020B0600070205080204" pitchFamily="50" charset="-128"/>
            </a:endParaRPr>
          </a:p>
        </p:txBody>
      </p:sp>
      <p:sp>
        <p:nvSpPr>
          <p:cNvPr id="1329" name="テキスト 166"/>
          <p:cNvSpPr txBox="1"/>
          <p:nvPr/>
        </p:nvSpPr>
        <p:spPr>
          <a:xfrm>
            <a:off x="632691" y="2205000"/>
            <a:ext cx="7994061" cy="147643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⑴　熊谷スマートシティ推進協議会会員情報の変更について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⑵　国土交通省３Ｄ都市モデルプロジェクトサイト「ＰＬＡＴＥＡＵ」について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⑶</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諸連絡</a:t>
            </a:r>
            <a:endParaRPr lang="ja-JP" altLang="en-US" sz="1800" dirty="0" smtClean="0">
              <a:latin typeface="ＭＳ Ｐゴシック" panose="020B0600070205080204" pitchFamily="50" charset="-128"/>
              <a:ea typeface="ＭＳ Ｐゴシック" panose="020B0600070205080204" pitchFamily="50" charset="-128"/>
            </a:endParaRPr>
          </a:p>
        </p:txBody>
      </p:sp>
      <p:pic>
        <p:nvPicPr>
          <p:cNvPr id="1330" name="図 148"/>
          <p:cNvPicPr>
            <a:picLocks noChangeAspect="1"/>
          </p:cNvPicPr>
          <p:nvPr/>
        </p:nvPicPr>
        <p:blipFill>
          <a:blip r:embed="rId1"/>
          <a:stretch>
            <a:fillRect/>
          </a:stretch>
        </p:blipFill>
        <p:spPr>
          <a:xfrm>
            <a:off x="2909130" y="3069713"/>
            <a:ext cx="6823355" cy="36869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32" name="四角形 205"/>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18</a:t>
            </a:fld>
            <a:endParaRPr lang="en-US" altLang="ja-JP"/>
          </a:p>
        </p:txBody>
      </p:sp>
      <p:sp>
        <p:nvSpPr>
          <p:cNvPr id="1333" name="テキスト 209"/>
          <p:cNvSpPr txBox="1"/>
          <p:nvPr/>
        </p:nvSpPr>
        <p:spPr>
          <a:xfrm>
            <a:off x="633314" y="1196752"/>
            <a:ext cx="5762720" cy="52232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2800" dirty="0">
                <a:latin typeface="ＭＳ Ｐゴシック" panose="020B0600070205080204" pitchFamily="50" charset="-128"/>
                <a:ea typeface="ＭＳ Ｐゴシック" panose="020B0600070205080204" pitchFamily="50" charset="-128"/>
              </a:rPr>
              <a:t>６　閉会</a:t>
            </a:r>
            <a:endParaRPr lang="ja-JP" altLang="en-US" sz="2800" dirty="0">
              <a:latin typeface="ＭＳ Ｐゴシック" panose="020B0600070205080204" pitchFamily="50" charset="-128"/>
              <a:ea typeface="ＭＳ Ｐゴシック" panose="020B0600070205080204" pitchFamily="50" charset="-128"/>
            </a:endParaRPr>
          </a:p>
        </p:txBody>
      </p:sp>
      <p:sp>
        <p:nvSpPr>
          <p:cNvPr id="1334" name="テキスト 210"/>
          <p:cNvSpPr txBox="1"/>
          <p:nvPr/>
        </p:nvSpPr>
        <p:spPr>
          <a:xfrm>
            <a:off x="1065000" y="2268561"/>
            <a:ext cx="7994061"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大久保　和政副会長（熊谷商工会議所）</a:t>
            </a: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7" name="テキスト 147"/>
          <p:cNvSpPr txBox="1"/>
          <p:nvPr/>
        </p:nvSpPr>
        <p:spPr>
          <a:xfrm>
            <a:off x="561000" y="2637000"/>
            <a:ext cx="5526621"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１　開会</a:t>
            </a:r>
            <a:endParaRPr lang="ja-JP" altLang="en-US" sz="1800" dirty="0">
              <a:latin typeface="ＭＳ Ｐゴシック" panose="020B0600070205080204" pitchFamily="50" charset="-128"/>
              <a:ea typeface="ＭＳ Ｐゴシック" panose="020B0600070205080204" pitchFamily="50" charset="-128"/>
            </a:endParaRPr>
          </a:p>
        </p:txBody>
      </p:sp>
      <p:sp>
        <p:nvSpPr>
          <p:cNvPr id="1178" name="スライド番号プレースホルダー 1"/>
          <p:cNvSpPr>
            <a:spLocks noGrp="1"/>
          </p:cNvSpPr>
          <p:nvPr>
            <p:ph type="sldNum" sz="quarter" idx="12"/>
          </p:nvPr>
        </p:nvSpPr>
        <p:spPr>
          <a:xfrm>
            <a:off x="6981732" y="6015875"/>
            <a:ext cx="555358" cy="365125"/>
          </a:xfrm>
        </p:spPr>
        <p:txBody>
          <a:bodyPr/>
          <a:lstStyle/>
          <a:p>
            <a:pPr>
              <a:defRPr/>
            </a:pPr>
            <a:fld id="{ED70751B-34C4-41F7-9A42-B8AF8614956A}" type="slidenum">
              <a:rPr lang="en-US" altLang="ja-JP" smtClean="0"/>
              <a:pPr>
                <a:defRPr/>
              </a:pPr>
              <a:t>2</a:t>
            </a:fld>
            <a:endParaRPr lang="en-US" altLang="ja-JP"/>
          </a:p>
        </p:txBody>
      </p:sp>
      <p:sp>
        <p:nvSpPr>
          <p:cNvPr id="1179" name="テキスト 147"/>
          <p:cNvSpPr txBox="1"/>
          <p:nvPr/>
        </p:nvSpPr>
        <p:spPr>
          <a:xfrm>
            <a:off x="3015862" y="2061000"/>
            <a:ext cx="3816424" cy="46077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lang="ja-JP" altLang="en-US"/>
            </a:pPr>
            <a:r>
              <a:rPr lang="ja-JP" altLang="en-US" sz="2400" dirty="0">
                <a:latin typeface="ＭＳ Ｐゴシック" panose="020B0600070205080204" pitchFamily="50" charset="-128"/>
                <a:ea typeface="ＭＳ Ｐゴシック" panose="020B0600070205080204" pitchFamily="50" charset="-128"/>
              </a:rPr>
              <a:t>次第</a:t>
            </a:r>
            <a:endParaRPr lang="ja-JP" altLang="en-US" sz="2400" dirty="0">
              <a:latin typeface="ＭＳ Ｐゴシック" panose="020B0600070205080204" pitchFamily="50" charset="-128"/>
              <a:ea typeface="ＭＳ Ｐゴシック" panose="020B0600070205080204" pitchFamily="50" charset="-128"/>
            </a:endParaRPr>
          </a:p>
        </p:txBody>
      </p:sp>
      <p:sp>
        <p:nvSpPr>
          <p:cNvPr id="1180" name="テキスト 322"/>
          <p:cNvSpPr txBox="1"/>
          <p:nvPr/>
        </p:nvSpPr>
        <p:spPr>
          <a:xfrm>
            <a:off x="789555" y="837000"/>
            <a:ext cx="8269037" cy="1076325"/>
          </a:xfrm>
          <a:prstGeom prst="rect">
            <a:avLst/>
          </a:prstGeom>
        </p:spPr>
        <p:txBody>
          <a:bodyPr wrap="square">
            <a:spAutoFit/>
          </a:bodyPr>
          <a:lstStyle/>
          <a:p>
            <a:pPr algn="ctr">
              <a:defRPr lang="ja-JP" altLang="en-US"/>
            </a:pPr>
            <a:r>
              <a:rPr lang="ja-JP" altLang="en-US" sz="3200" dirty="0">
                <a:latin typeface="ＭＳ Ｐゴシック" panose="020B0600070205080204" pitchFamily="50" charset="-128"/>
                <a:ea typeface="ＭＳ Ｐゴシック" panose="020B0600070205080204" pitchFamily="50" charset="-128"/>
              </a:rPr>
              <a:t>令和３年度熊谷スマートシティ推進協議会</a:t>
            </a:r>
            <a:endParaRPr lang="ja-JP" altLang="en-US" sz="3200" dirty="0">
              <a:latin typeface="ＭＳ Ｐゴシック" panose="020B0600070205080204" pitchFamily="50" charset="-128"/>
              <a:ea typeface="ＭＳ Ｐゴシック" panose="020B0600070205080204" pitchFamily="50" charset="-128"/>
            </a:endParaRPr>
          </a:p>
          <a:p>
            <a:pPr algn="ctr">
              <a:defRPr lang="ja-JP" altLang="en-US"/>
            </a:pPr>
            <a:r>
              <a:rPr lang="ja-JP" altLang="en-US" sz="3200" dirty="0">
                <a:latin typeface="ＭＳ Ｐゴシック" panose="020B0600070205080204" pitchFamily="50" charset="-128"/>
                <a:ea typeface="ＭＳ Ｐゴシック" panose="020B0600070205080204" pitchFamily="50" charset="-128"/>
              </a:rPr>
              <a:t>第１回総会</a:t>
            </a:r>
            <a:endParaRPr lang="ja-JP" altLang="en-US" sz="3200" dirty="0">
              <a:latin typeface="ＭＳ Ｐゴシック" panose="020B0600070205080204" pitchFamily="50" charset="-128"/>
              <a:ea typeface="ＭＳ Ｐゴシック" panose="020B0600070205080204" pitchFamily="50" charset="-128"/>
            </a:endParaRPr>
          </a:p>
        </p:txBody>
      </p:sp>
      <p:sp>
        <p:nvSpPr>
          <p:cNvPr id="1181" name="テキスト 323"/>
          <p:cNvSpPr txBox="1"/>
          <p:nvPr/>
        </p:nvSpPr>
        <p:spPr>
          <a:xfrm>
            <a:off x="561000" y="3141000"/>
            <a:ext cx="5526621"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２　会長あいさつ</a:t>
            </a:r>
            <a:endParaRPr lang="ja-JP" altLang="en-US" sz="1800" dirty="0">
              <a:latin typeface="ＭＳ Ｐゴシック" panose="020B0600070205080204" pitchFamily="50" charset="-128"/>
              <a:ea typeface="ＭＳ Ｐゴシック" panose="020B0600070205080204" pitchFamily="50" charset="-128"/>
            </a:endParaRPr>
          </a:p>
        </p:txBody>
      </p:sp>
      <p:sp>
        <p:nvSpPr>
          <p:cNvPr id="1182" name="テキスト 324"/>
          <p:cNvSpPr txBox="1"/>
          <p:nvPr/>
        </p:nvSpPr>
        <p:spPr>
          <a:xfrm>
            <a:off x="561729" y="3636561"/>
            <a:ext cx="6698789" cy="64543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３　報告事項</a:t>
            </a:r>
            <a:endParaRPr lang="ja-JP" altLang="en-US" sz="1800" dirty="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令和２年度熊谷スマートシティ推進協議会事業について</a:t>
            </a:r>
            <a:endParaRPr lang="ja-JP" altLang="en-US" sz="1800" dirty="0" smtClean="0">
              <a:latin typeface="ＭＳ Ｐゴシック" panose="020B0600070205080204" pitchFamily="50" charset="-128"/>
              <a:ea typeface="ＭＳ Ｐゴシック" panose="020B0600070205080204" pitchFamily="50" charset="-128"/>
            </a:endParaRPr>
          </a:p>
        </p:txBody>
      </p:sp>
      <p:sp>
        <p:nvSpPr>
          <p:cNvPr id="1183" name="テキスト 325"/>
          <p:cNvSpPr txBox="1"/>
          <p:nvPr/>
        </p:nvSpPr>
        <p:spPr>
          <a:xfrm>
            <a:off x="562579" y="4367562"/>
            <a:ext cx="8064590" cy="119943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４　議事</a:t>
            </a:r>
            <a:endParaRPr lang="ja-JP" altLang="en-US" sz="1800" dirty="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⑴　令和３年度国土交通省スマートシティモデルプロジェクトへの応募について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⑵</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令和３年度</a:t>
            </a:r>
            <a:r>
              <a:rPr lang="ja-JP" altLang="en-US" sz="1800" dirty="0" smtClean="0">
                <a:latin typeface="ＭＳ Ｐゴシック" panose="020B0600070205080204" pitchFamily="50" charset="-128"/>
                <a:ea typeface="ＭＳ Ｐゴシック" panose="020B0600070205080204" pitchFamily="50" charset="-128"/>
              </a:rPr>
              <a:t>熊谷スマートシティ</a:t>
            </a:r>
            <a:r>
              <a:rPr lang="ja-JP" altLang="en-US" sz="1800" dirty="0" smtClean="0">
                <a:latin typeface="ＭＳ Ｐゴシック" panose="020B0600070205080204" pitchFamily="50" charset="-128"/>
                <a:ea typeface="ＭＳ Ｐゴシック" panose="020B0600070205080204" pitchFamily="50" charset="-128"/>
              </a:rPr>
              <a:t>推進協議会事業について</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⑶</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部会の設置について</a:t>
            </a:r>
            <a:endParaRPr lang="ja-JP" altLang="en-US" sz="1800" dirty="0" smtClean="0">
              <a:latin typeface="ＭＳ Ｐゴシック" panose="020B0600070205080204" pitchFamily="50" charset="-128"/>
              <a:ea typeface="ＭＳ Ｐゴシック" panose="020B0600070205080204" pitchFamily="50" charset="-128"/>
            </a:endParaRPr>
          </a:p>
        </p:txBody>
      </p:sp>
      <p:sp>
        <p:nvSpPr>
          <p:cNvPr id="1184" name="テキスト 326"/>
          <p:cNvSpPr txBox="1"/>
          <p:nvPr/>
        </p:nvSpPr>
        <p:spPr>
          <a:xfrm>
            <a:off x="561000" y="5733000"/>
            <a:ext cx="5526621"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５　その他</a:t>
            </a:r>
            <a:endParaRPr lang="ja-JP" altLang="en-US" sz="1800" dirty="0">
              <a:latin typeface="ＭＳ Ｐゴシック" panose="020B0600070205080204" pitchFamily="50" charset="-128"/>
              <a:ea typeface="ＭＳ Ｐゴシック" panose="020B0600070205080204" pitchFamily="50" charset="-128"/>
            </a:endParaRPr>
          </a:p>
        </p:txBody>
      </p:sp>
      <p:sp>
        <p:nvSpPr>
          <p:cNvPr id="1185" name="テキスト 327"/>
          <p:cNvSpPr txBox="1"/>
          <p:nvPr/>
        </p:nvSpPr>
        <p:spPr>
          <a:xfrm>
            <a:off x="561000" y="6228561"/>
            <a:ext cx="5526621"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６　閉会</a:t>
            </a:r>
            <a:endParaRPr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9410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87" name="四角形 352"/>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3</a:t>
            </a:fld>
            <a:endParaRPr lang="en-US" altLang="ja-JP"/>
          </a:p>
        </p:txBody>
      </p:sp>
      <p:sp>
        <p:nvSpPr>
          <p:cNvPr id="1188" name="テキスト 377"/>
          <p:cNvSpPr txBox="1"/>
          <p:nvPr/>
        </p:nvSpPr>
        <p:spPr>
          <a:xfrm>
            <a:off x="633050" y="1196752"/>
            <a:ext cx="4684831" cy="52232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2800" dirty="0">
                <a:latin typeface="ＭＳ Ｐゴシック" panose="020B0600070205080204" pitchFamily="50" charset="-128"/>
                <a:ea typeface="ＭＳ Ｐゴシック" panose="020B0600070205080204" pitchFamily="50" charset="-128"/>
              </a:rPr>
              <a:t>１　開会</a:t>
            </a:r>
            <a:endParaRPr lang="ja-JP" altLang="en-US" sz="2800" dirty="0">
              <a:latin typeface="ＭＳ Ｐゴシック" panose="020B0600070205080204" pitchFamily="50" charset="-128"/>
              <a:ea typeface="ＭＳ Ｐゴシック" panose="020B0600070205080204" pitchFamily="50" charset="-128"/>
            </a:endParaRPr>
          </a:p>
        </p:txBody>
      </p:sp>
      <p:sp>
        <p:nvSpPr>
          <p:cNvPr id="1189" name="テキスト 378"/>
          <p:cNvSpPr txBox="1"/>
          <p:nvPr/>
        </p:nvSpPr>
        <p:spPr>
          <a:xfrm>
            <a:off x="1136304" y="2355845"/>
            <a:ext cx="6264696"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長谷川　泉副会長（熊谷市）</a:t>
            </a: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1" name="四角形 352"/>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4</a:t>
            </a:fld>
            <a:endParaRPr lang="en-US" altLang="ja-JP"/>
          </a:p>
        </p:txBody>
      </p:sp>
      <p:sp>
        <p:nvSpPr>
          <p:cNvPr id="1192" name="テキスト 377"/>
          <p:cNvSpPr txBox="1"/>
          <p:nvPr/>
        </p:nvSpPr>
        <p:spPr>
          <a:xfrm>
            <a:off x="633050" y="1196752"/>
            <a:ext cx="4684831" cy="52232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2800" dirty="0">
                <a:latin typeface="ＭＳ Ｐゴシック" panose="020B0600070205080204" pitchFamily="50" charset="-128"/>
                <a:ea typeface="ＭＳ Ｐゴシック" panose="020B0600070205080204" pitchFamily="50" charset="-128"/>
              </a:rPr>
              <a:t>２　会長あいさつ</a:t>
            </a:r>
            <a:endParaRPr lang="ja-JP" altLang="en-US" sz="2800" dirty="0">
              <a:latin typeface="ＭＳ Ｐゴシック" panose="020B0600070205080204" pitchFamily="50" charset="-128"/>
              <a:ea typeface="ＭＳ Ｐゴシック" panose="020B0600070205080204" pitchFamily="50" charset="-128"/>
            </a:endParaRPr>
          </a:p>
        </p:txBody>
      </p:sp>
      <p:sp>
        <p:nvSpPr>
          <p:cNvPr id="1193" name="テキスト 378"/>
          <p:cNvSpPr txBox="1"/>
          <p:nvPr/>
        </p:nvSpPr>
        <p:spPr>
          <a:xfrm>
            <a:off x="1136304" y="2355845"/>
            <a:ext cx="6264696"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三宅　悟会長（プライムライフテクノロジーズ株式会社）</a:t>
            </a: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5" name="四角形 352"/>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5</a:t>
            </a:fld>
            <a:endParaRPr lang="en-US" altLang="ja-JP"/>
          </a:p>
        </p:txBody>
      </p:sp>
      <p:sp>
        <p:nvSpPr>
          <p:cNvPr id="1196" name="テキスト 377"/>
          <p:cNvSpPr txBox="1"/>
          <p:nvPr/>
        </p:nvSpPr>
        <p:spPr>
          <a:xfrm>
            <a:off x="633261" y="1196752"/>
            <a:ext cx="6629894" cy="123021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2800" dirty="0">
                <a:latin typeface="ＭＳ Ｐゴシック" panose="020B0600070205080204" pitchFamily="50" charset="-128"/>
                <a:ea typeface="ＭＳ Ｐゴシック" panose="020B0600070205080204" pitchFamily="50" charset="-128"/>
              </a:rPr>
              <a:t>３　報告事項</a:t>
            </a:r>
            <a:endParaRPr lang="ja-JP" altLang="en-US" sz="2800" dirty="0">
              <a:latin typeface="ＭＳ Ｐゴシック" panose="020B0600070205080204" pitchFamily="50" charset="-128"/>
              <a:ea typeface="ＭＳ Ｐゴシック" panose="020B0600070205080204" pitchFamily="50" charset="-128"/>
            </a:endParaRPr>
          </a:p>
          <a:p>
            <a:pPr>
              <a:defRPr lang="ja-JP" altLang="en-US"/>
            </a:pPr>
            <a:endParaRPr lang="ja-JP" altLang="en-US" sz="2800" dirty="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令和２年度熊谷スマートシティ推進協議会事業について</a:t>
            </a:r>
            <a:endParaRPr lang="ja-JP" altLang="en-US" sz="2800" dirty="0">
              <a:latin typeface="ＭＳ Ｐゴシック" panose="020B0600070205080204" pitchFamily="50" charset="-128"/>
              <a:ea typeface="ＭＳ Ｐゴシック" panose="020B0600070205080204" pitchFamily="50" charset="-128"/>
            </a:endParaRPr>
          </a:p>
        </p:txBody>
      </p:sp>
      <p:sp>
        <p:nvSpPr>
          <p:cNvPr id="1197" name="テキスト 378"/>
          <p:cNvSpPr txBox="1"/>
          <p:nvPr/>
        </p:nvSpPr>
        <p:spPr>
          <a:xfrm>
            <a:off x="632323" y="3309564"/>
            <a:ext cx="7343634" cy="175343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⑴　事業の概要</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⑵　実証実験</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　バス隊列走行の実証実験</a:t>
            </a:r>
            <a:endParaRPr lang="ja-JP" altLang="en-US" sz="1800" dirty="0">
              <a:latin typeface="ＭＳ Ｐゴシック" panose="020B0600070205080204" pitchFamily="50" charset="-128"/>
              <a:ea typeface="ＭＳ Ｐゴシック" panose="020B0600070205080204" pitchFamily="50" charset="-128"/>
            </a:endParaRPr>
          </a:p>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　・　</a:t>
            </a:r>
            <a:r>
              <a:rPr lang="ja-JP" altLang="en-US" sz="1800" dirty="0" smtClean="0">
                <a:latin typeface="ＭＳ Ｐゴシック" panose="020B0600070205080204" pitchFamily="50" charset="-128"/>
                <a:ea typeface="ＭＳ Ｐゴシック" panose="020B0600070205080204" pitchFamily="50" charset="-128"/>
              </a:rPr>
              <a:t>ＡＩ・ドローンを活用した橋梁長寿命化に係る点検業務実証実験</a:t>
            </a:r>
            <a:endParaRPr lang="ja-JP" altLang="en-US" sz="18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800" dirty="0" smtClean="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9" name="四角形 150"/>
          <p:cNvSpPr>
            <a:spLocks noGrp="1"/>
          </p:cNvSpPr>
          <p:nvPr>
            <p:ph type="sldNum" sz="quarter" idx="12"/>
          </p:nvPr>
        </p:nvSpPr>
        <p:spPr>
          <a:prstGeom prst="rect">
            <a:avLst/>
          </a:prstGeom>
        </p:spPr>
        <p:txBody>
          <a:bodyPr/>
          <a:lstStyle/>
          <a:p>
            <a:pPr>
              <a:defRPr/>
            </a:pPr>
            <a:fld id="{ED70751B-34C4-41F7-9A42-B8AF8614956A}" type="slidenum">
              <a:rPr lang="en-US" altLang="ja-JP" smtClean="0"/>
              <a:pPr>
                <a:defRPr/>
              </a:pPr>
              <a:t>6</a:t>
            </a:fld>
            <a:endParaRPr lang="en-US" altLang="ja-JP"/>
          </a:p>
        </p:txBody>
      </p:sp>
      <p:sp>
        <p:nvSpPr>
          <p:cNvPr id="1200" name="テキスト 155"/>
          <p:cNvSpPr txBox="1"/>
          <p:nvPr/>
        </p:nvSpPr>
        <p:spPr>
          <a:xfrm>
            <a:off x="200472" y="36561"/>
            <a:ext cx="6624736"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⑴　事業の概要</a:t>
            </a:r>
            <a:endParaRPr lang="ja-JP" altLang="en-US" sz="1800" dirty="0">
              <a:latin typeface="ＭＳ Ｐゴシック" panose="020B0600070205080204" pitchFamily="50" charset="-128"/>
              <a:ea typeface="ＭＳ Ｐゴシック" panose="020B0600070205080204" pitchFamily="50" charset="-128"/>
            </a:endParaRPr>
          </a:p>
        </p:txBody>
      </p:sp>
      <p:sp>
        <p:nvSpPr>
          <p:cNvPr id="1201" name="テキスト 156"/>
          <p:cNvSpPr txBox="1"/>
          <p:nvPr/>
        </p:nvSpPr>
        <p:spPr>
          <a:xfrm>
            <a:off x="561351" y="693000"/>
            <a:ext cx="8419517" cy="590841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ゴシック"/>
                <a:ea typeface="ＭＳ ゴシック"/>
              </a:rPr>
              <a:t>令和２年　３月２６日　　熊谷スマートシティ推進協議会設立</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６月２６日　　推進協議会総会（熊谷市立商工会館）</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６月３０日　　国土交通省スマートシティモデルプロジェクトへ応募</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７月３１日　　同プロジェクトにおいて、</a:t>
            </a: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重点事業化促進プロジェクトに選定</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８月１８日</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推進協議会</a:t>
            </a:r>
            <a:r>
              <a:rPr lang="ja-JP" altLang="en-US" sz="1800" dirty="0" smtClean="0">
                <a:latin typeface="ＭＳ ゴシック"/>
                <a:ea typeface="ＭＳ ゴシック"/>
              </a:rPr>
              <a:t>打合せ会</a:t>
            </a:r>
            <a:r>
              <a:rPr lang="ja-JP" altLang="en-US" sz="1800" dirty="0" smtClean="0">
                <a:latin typeface="ＭＳ ゴシック"/>
                <a:ea typeface="ＭＳ ゴシック"/>
              </a:rPr>
              <a:t>（オンライン）</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１１月２１日　　熊谷スポーツ文化公園内において、</a:t>
            </a: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自動運転</a:t>
            </a:r>
            <a:r>
              <a:rPr lang="ja-JP" altLang="en-US" sz="1800" dirty="0" smtClean="0">
                <a:latin typeface="ＭＳ ゴシック"/>
                <a:ea typeface="ＭＳ ゴシック"/>
              </a:rPr>
              <a:t>バス隊列走行の実証実験を実施</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１１月２７日　　和田吉野川吉見橋において、</a:t>
            </a: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橋梁長寿命化に係るＡＩ・ドローン実証実験を実施</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令和３年　</a:t>
            </a:r>
            <a:r>
              <a:rPr lang="ja-JP" altLang="en-US" sz="1800" dirty="0" smtClean="0">
                <a:latin typeface="ＭＳ ゴシック"/>
                <a:ea typeface="ＭＳ ゴシック"/>
              </a:rPr>
              <a:t>１月</a:t>
            </a:r>
            <a:r>
              <a:rPr lang="ja-JP" altLang="en-US" sz="1800" dirty="0" smtClean="0">
                <a:latin typeface="ＭＳ ゴシック"/>
                <a:ea typeface="ＭＳ ゴシック"/>
              </a:rPr>
              <a:t>２２日</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埼玉県農林部</a:t>
            </a:r>
            <a:r>
              <a:rPr lang="ja-JP" altLang="en-US" sz="1800" dirty="0" smtClean="0">
                <a:latin typeface="ＭＳ ゴシック"/>
                <a:ea typeface="ＭＳ ゴシック"/>
              </a:rPr>
              <a:t>に対する</a:t>
            </a: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スマート農業普及推進事業費補助申請</a:t>
            </a:r>
            <a:r>
              <a:rPr lang="ja-JP" altLang="en-US" sz="1800" dirty="0" smtClean="0">
                <a:latin typeface="ＭＳ ゴシック"/>
                <a:ea typeface="ＭＳ ゴシック"/>
              </a:rPr>
              <a:t>が交付決定</a:t>
            </a:r>
            <a:endParaRPr lang="ja-JP" altLang="en-US" sz="1800" dirty="0" smtClean="0">
              <a:latin typeface="ＭＳ ゴシック"/>
              <a:ea typeface="ＭＳ ゴシック"/>
            </a:endParaRPr>
          </a:p>
          <a:p>
            <a:pPr>
              <a:defRPr lang="ja-JP" altLang="en-US"/>
            </a:pPr>
            <a:endParaRPr lang="ja-JP" altLang="en-US" sz="1800" dirty="0" smtClean="0">
              <a:latin typeface="ＭＳ ゴシック"/>
              <a:ea typeface="ＭＳ ゴシック"/>
            </a:endParaRPr>
          </a:p>
          <a:p>
            <a:pPr>
              <a:defRPr lang="ja-JP" altLang="en-US"/>
            </a:pP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a:t>
            </a:r>
            <a:r>
              <a:rPr lang="ja-JP" altLang="en-US" sz="1800" dirty="0" smtClean="0">
                <a:latin typeface="ＭＳ ゴシック"/>
                <a:ea typeface="ＭＳ ゴシック"/>
              </a:rPr>
              <a:t>　　３月２６日</a:t>
            </a:r>
            <a:r>
              <a:rPr lang="ja-JP" altLang="en-US" sz="1800" dirty="0" smtClean="0">
                <a:latin typeface="ＭＳ ゴシック"/>
                <a:ea typeface="ＭＳ ゴシック"/>
              </a:rPr>
              <a:t>　</a:t>
            </a:r>
            <a:r>
              <a:rPr lang="ja-JP" altLang="en-US" sz="1800" dirty="0" smtClean="0">
                <a:latin typeface="ＭＳ ゴシック"/>
                <a:ea typeface="ＭＳ ゴシック"/>
              </a:rPr>
              <a:t>　推進協議会会議（オンライン）</a:t>
            </a:r>
            <a:endParaRPr lang="ja-JP" altLang="en-US" sz="1800" dirty="0" smtClean="0">
              <a:latin typeface="ＭＳ ゴシック"/>
              <a:ea typeface="ＭＳ 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3" name="テキスト ボックス 2"/>
          <p:cNvSpPr txBox="1">
            <a:spLocks noChangeArrowheads="1"/>
          </p:cNvSpPr>
          <p:nvPr/>
        </p:nvSpPr>
        <p:spPr>
          <a:xfrm>
            <a:off x="2854500" y="5367929"/>
            <a:ext cx="2302801" cy="1384989"/>
          </a:xfrm>
          <a:prstGeom prst="rect">
            <a:avLst/>
          </a:prstGeom>
          <a:solidFill>
            <a:srgbClr val="FFFFFF"/>
          </a:solidFill>
          <a:ln w="9525">
            <a:noFill/>
            <a:miter lim="800000"/>
            <a:headEnd/>
            <a:tailEnd/>
          </a:ln>
        </p:spPr>
        <p:txBody>
          <a:bodyPr rot="0" vert="horz" wrap="square" lIns="91440" tIns="45721" rIns="91440" bIns="45721" anchor="t" anchorCtr="0">
            <a:noAutofit/>
          </a:bodyPr>
          <a:lstStyle/>
          <a:p>
            <a:pPr marL="72000" indent="-457200" algn="just"/>
            <a:r>
              <a:rPr lang="ja-JP" altLang="en-US" sz="1000" kern="100" dirty="0">
                <a:latin typeface="ＭＳ Ｐゴシック" panose="020B0600070205080204" pitchFamily="50" charset="-128"/>
                <a:ea typeface="ＭＳ Ｐゴシック" panose="020B0600070205080204" pitchFamily="50" charset="-128"/>
                <a:cs typeface="Times New Roman"/>
              </a:rPr>
              <a:t>・食・健康・スマート農業との連携による新ビジネス展開</a:t>
            </a:r>
            <a:r>
              <a:rPr lang="ja-JP" altLang="en-US" sz="1000" kern="100" dirty="0">
                <a:latin typeface="ＭＳ Ｐゴシック" panose="020B0600070205080204" pitchFamily="50" charset="-128"/>
                <a:cs typeface="Times New Roman"/>
              </a:rPr>
              <a:t>、在宅水田管理</a:t>
            </a:r>
            <a:r>
              <a:rPr lang="ja-JP" altLang="en-US" sz="1000" kern="100" dirty="0">
                <a:latin typeface="ＭＳ Ｐゴシック" panose="020B0600070205080204" pitchFamily="50" charset="-128"/>
                <a:ea typeface="ＭＳ Ｐゴシック" panose="020B0600070205080204" pitchFamily="50" charset="-128"/>
                <a:cs typeface="Times New Roman"/>
              </a:rPr>
              <a:t>等による新たなライフスタイル、新産業の提案による担い手確保</a:t>
            </a:r>
          </a:p>
        </p:txBody>
      </p:sp>
      <p:sp>
        <p:nvSpPr>
          <p:cNvPr id="1204" name="テキスト ボックス 2"/>
          <p:cNvSpPr txBox="1">
            <a:spLocks noChangeArrowheads="1"/>
          </p:cNvSpPr>
          <p:nvPr/>
        </p:nvSpPr>
        <p:spPr>
          <a:xfrm>
            <a:off x="5228705" y="5373184"/>
            <a:ext cx="2301817" cy="660345"/>
          </a:xfrm>
          <a:prstGeom prst="rect">
            <a:avLst/>
          </a:prstGeom>
          <a:solidFill>
            <a:srgbClr val="FFFFFF"/>
          </a:solidFill>
          <a:ln w="9525">
            <a:noFill/>
            <a:miter lim="800000"/>
            <a:headEnd/>
            <a:tailEnd/>
          </a:ln>
        </p:spPr>
        <p:txBody>
          <a:bodyPr rot="0" vert="horz" wrap="square" lIns="91440" tIns="45721" rIns="91440" bIns="45721" anchor="t" anchorCtr="0">
            <a:noAutofit/>
          </a:bodyPr>
          <a:lstStyle/>
          <a:p>
            <a:pPr marL="72000" indent="-457200" algn="just"/>
            <a:r>
              <a:rPr lang="ja-JP" altLang="en-US" sz="1000" kern="100" dirty="0" smtClean="0">
                <a:latin typeface="ＭＳ Ｐゴシック" panose="020B0600070205080204" pitchFamily="50" charset="-128"/>
                <a:cs typeface="Times New Roman"/>
              </a:rPr>
              <a:t>・地域</a:t>
            </a:r>
            <a:r>
              <a:rPr lang="ja-JP" altLang="en-US" sz="1000" kern="100" dirty="0">
                <a:latin typeface="ＭＳ Ｐゴシック" panose="020B0600070205080204" pitchFamily="50" charset="-128"/>
                <a:cs typeface="Times New Roman"/>
              </a:rPr>
              <a:t>の</a:t>
            </a:r>
            <a:r>
              <a:rPr lang="ja-JP" altLang="en-US" sz="1000" kern="100" dirty="0" smtClean="0">
                <a:latin typeface="ＭＳ Ｐゴシック" panose="020B0600070205080204" pitchFamily="50" charset="-128"/>
                <a:cs typeface="Times New Roman"/>
              </a:rPr>
              <a:t>スポーツチームと連携した、医療データから最適化を企図する健康増進プログラムの開発・展開</a:t>
            </a:r>
            <a:endParaRPr lang="en-US" altLang="ja-JP" sz="1000" kern="100" dirty="0">
              <a:latin typeface="ＭＳ Ｐゴシック" panose="020B0600070205080204" pitchFamily="50" charset="-128"/>
              <a:ea typeface="ＭＳ Ｐゴシック" panose="020B0600070205080204" pitchFamily="50" charset="-128"/>
              <a:cs typeface="Times New Roman"/>
            </a:endParaRPr>
          </a:p>
        </p:txBody>
      </p:sp>
      <p:sp>
        <p:nvSpPr>
          <p:cNvPr id="1205" name="テキスト ボックス 2"/>
          <p:cNvSpPr txBox="1">
            <a:spLocks noChangeArrowheads="1"/>
          </p:cNvSpPr>
          <p:nvPr/>
        </p:nvSpPr>
        <p:spPr>
          <a:xfrm>
            <a:off x="7579856" y="5385494"/>
            <a:ext cx="2172741" cy="1341821"/>
          </a:xfrm>
          <a:prstGeom prst="rect">
            <a:avLst/>
          </a:prstGeom>
          <a:solidFill>
            <a:srgbClr val="FFFFFF"/>
          </a:solidFill>
          <a:ln w="9525">
            <a:noFill/>
            <a:miter lim="800000"/>
            <a:headEnd/>
            <a:tailEnd/>
          </a:ln>
        </p:spPr>
        <p:txBody>
          <a:bodyPr rot="0" vert="horz" wrap="square" lIns="91440" tIns="45721" rIns="91440" bIns="45721" anchor="t" anchorCtr="0">
            <a:noAutofit/>
          </a:bodyPr>
          <a:lstStyle/>
          <a:p>
            <a:pPr marL="72000" indent="-457200" algn="just"/>
            <a:r>
              <a:rPr lang="ja-JP" altLang="en-US" sz="900" kern="100" dirty="0" smtClean="0">
                <a:latin typeface="ＭＳ Ｐゴシック" panose="020B0600070205080204" pitchFamily="50" charset="-128"/>
                <a:cs typeface="Times New Roman"/>
              </a:rPr>
              <a:t>・</a:t>
            </a:r>
            <a:r>
              <a:rPr lang="ja-JP" altLang="en-US" sz="900" kern="100" dirty="0">
                <a:latin typeface="ＭＳ Ｐゴシック" panose="020B0600070205080204" pitchFamily="50" charset="-128"/>
                <a:cs typeface="Times New Roman"/>
              </a:rPr>
              <a:t>異なる管理主体</a:t>
            </a:r>
            <a:r>
              <a:rPr lang="ja-JP" altLang="en-US" sz="900" kern="100" dirty="0" smtClean="0">
                <a:latin typeface="ＭＳ Ｐゴシック" panose="020B0600070205080204" pitchFamily="50" charset="-128"/>
                <a:cs typeface="Times New Roman"/>
              </a:rPr>
              <a:t>を横</a:t>
            </a:r>
            <a:r>
              <a:rPr lang="ja-JP" altLang="en-US" sz="900" kern="100" dirty="0" err="1">
                <a:latin typeface="ＭＳ Ｐゴシック" panose="020B0600070205080204" pitchFamily="50" charset="-128"/>
                <a:cs typeface="Times New Roman"/>
              </a:rPr>
              <a:t>ぐ</a:t>
            </a:r>
            <a:r>
              <a:rPr lang="ja-JP" altLang="en-US" sz="900" kern="100" dirty="0">
                <a:latin typeface="ＭＳ Ｐゴシック" panose="020B0600070205080204" pitchFamily="50" charset="-128"/>
                <a:cs typeface="Times New Roman"/>
              </a:rPr>
              <a:t>しで連携する</a:t>
            </a:r>
            <a:r>
              <a:rPr lang="ja-JP" altLang="en-US" sz="900" kern="100" dirty="0" smtClean="0">
                <a:latin typeface="ＭＳ Ｐゴシック" panose="020B0600070205080204" pitchFamily="50" charset="-128"/>
                <a:cs typeface="Times New Roman"/>
              </a:rPr>
              <a:t>システム構築</a:t>
            </a:r>
            <a:r>
              <a:rPr lang="ja-JP" altLang="en-US" sz="900" kern="100" dirty="0">
                <a:latin typeface="ＭＳ Ｐゴシック" panose="020B0600070205080204" pitchFamily="50" charset="-128"/>
                <a:cs typeface="Times New Roman"/>
              </a:rPr>
              <a:t>による、防災</a:t>
            </a:r>
            <a:r>
              <a:rPr lang="ja-JP" altLang="en-US" sz="900" kern="100" dirty="0" smtClean="0">
                <a:latin typeface="ＭＳ Ｐゴシック" panose="020B0600070205080204" pitchFamily="50" charset="-128"/>
                <a:cs typeface="Times New Roman"/>
              </a:rPr>
              <a:t>・減災</a:t>
            </a:r>
            <a:r>
              <a:rPr lang="ja-JP" altLang="en-US" sz="900" kern="100" dirty="0">
                <a:latin typeface="ＭＳ Ｐゴシック" panose="020B0600070205080204" pitchFamily="50" charset="-128"/>
                <a:cs typeface="Times New Roman"/>
              </a:rPr>
              <a:t>サービス</a:t>
            </a:r>
            <a:r>
              <a:rPr lang="ja-JP" altLang="en-US" sz="900" kern="100" dirty="0" smtClean="0">
                <a:latin typeface="ＭＳ Ｐゴシック" panose="020B0600070205080204" pitchFamily="50" charset="-128"/>
                <a:cs typeface="Times New Roman"/>
              </a:rPr>
              <a:t>の広域ネットワーク化</a:t>
            </a:r>
            <a:endParaRPr lang="en-US" altLang="ja-JP" sz="900" kern="100" dirty="0" smtClean="0">
              <a:latin typeface="ＭＳ Ｐゴシック" panose="020B0600070205080204" pitchFamily="50" charset="-128"/>
              <a:cs typeface="Times New Roman"/>
            </a:endParaRPr>
          </a:p>
          <a:p>
            <a:pPr marL="72000" indent="-457200" algn="just"/>
            <a:r>
              <a:rPr lang="ja-JP" altLang="en-US" sz="900" kern="100" dirty="0">
                <a:latin typeface="ＭＳ Ｐゴシック" panose="020B0600070205080204" pitchFamily="50" charset="-128"/>
                <a:cs typeface="Times New Roman"/>
              </a:rPr>
              <a:t>・</a:t>
            </a:r>
            <a:r>
              <a:rPr lang="en-US" altLang="ja-JP" sz="900" kern="100" dirty="0">
                <a:latin typeface="ＭＳ Ｐゴシック" panose="020B0600070205080204" pitchFamily="50" charset="-128"/>
                <a:cs typeface="Times New Roman"/>
              </a:rPr>
              <a:t>AI</a:t>
            </a:r>
            <a:r>
              <a:rPr lang="ja-JP" altLang="en-US" sz="900" kern="100" dirty="0">
                <a:latin typeface="ＭＳ Ｐゴシック" panose="020B0600070205080204" pitchFamily="50" charset="-128"/>
                <a:cs typeface="Times New Roman"/>
              </a:rPr>
              <a:t>・ドローンを活用したインフラ管理の効率化</a:t>
            </a:r>
          </a:p>
          <a:p>
            <a:pPr marL="72000" indent="-457200" algn="just"/>
            <a:endParaRPr lang="en-US" altLang="ja-JP" sz="1000" kern="100" dirty="0">
              <a:latin typeface="ＭＳ Ｐゴシック" panose="020B0600070205080204" pitchFamily="50" charset="-128"/>
              <a:cs typeface="Times New Roman"/>
            </a:endParaRPr>
          </a:p>
        </p:txBody>
      </p:sp>
      <p:sp>
        <p:nvSpPr>
          <p:cNvPr id="1206" name="正方形/長方形 13"/>
          <p:cNvSpPr/>
          <p:nvPr/>
        </p:nvSpPr>
        <p:spPr>
          <a:xfrm>
            <a:off x="116946" y="3851205"/>
            <a:ext cx="2573803" cy="294019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lang="ja-JP" altLang="en-US"/>
            </a:pPr>
            <a:r>
              <a:rPr lang="ja-JP" altLang="en-US" sz="1600" dirty="0" smtClean="0">
                <a:solidFill>
                  <a:schemeClr val="tx1"/>
                </a:solidFill>
              </a:rPr>
              <a:t> ■</a:t>
            </a:r>
            <a:r>
              <a:rPr lang="ja-JP" altLang="en-US" sz="1600" dirty="0">
                <a:solidFill>
                  <a:schemeClr val="tx1"/>
                </a:solidFill>
              </a:rPr>
              <a:t>対象区域の概要</a:t>
            </a:r>
            <a:endParaRPr lang="en-US" altLang="ja-JP" sz="1600" dirty="0">
              <a:solidFill>
                <a:schemeClr val="tx1"/>
              </a:solidFill>
            </a:endParaRPr>
          </a:p>
          <a:p>
            <a:pPr>
              <a:defRPr lang="ja-JP" altLang="en-US"/>
            </a:pPr>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メイリオ"/>
            </a:endParaRPr>
          </a:p>
          <a:p>
            <a:pPr lvl="0">
              <a:defRPr lang="ja-JP" altLang="en-US"/>
            </a:pP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207" name="正方形/長方形 2"/>
          <p:cNvSpPr/>
          <p:nvPr/>
        </p:nvSpPr>
        <p:spPr>
          <a:xfrm>
            <a:off x="116946" y="663816"/>
            <a:ext cx="9727142" cy="931732"/>
          </a:xfrm>
          <a:prstGeom prst="rect">
            <a:avLst/>
          </a:prstGeom>
          <a:solidFill>
            <a:schemeClr val="bg1"/>
          </a:solid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400" dirty="0" smtClean="0">
                <a:solidFill>
                  <a:schemeClr val="tx1"/>
                </a:solidFill>
                <a:latin typeface="+mj-ea"/>
                <a:ea typeface="+mj-ea"/>
              </a:rPr>
              <a:t>■</a:t>
            </a:r>
            <a:r>
              <a:rPr lang="ja-JP" altLang="en-US" sz="1400" dirty="0">
                <a:solidFill>
                  <a:schemeClr val="tx1"/>
                </a:solidFill>
                <a:latin typeface="+mj-ea"/>
              </a:rPr>
              <a:t>事業の</a:t>
            </a:r>
            <a:r>
              <a:rPr lang="ja-JP" altLang="en-US" sz="1400" dirty="0" smtClean="0">
                <a:solidFill>
                  <a:schemeClr val="tx1"/>
                </a:solidFill>
                <a:latin typeface="+mj-ea"/>
              </a:rPr>
              <a:t>セールスポイント</a:t>
            </a:r>
            <a:endParaRPr lang="en-US" altLang="ja-JP" sz="1400" dirty="0">
              <a:solidFill>
                <a:srgbClr val="FF0000"/>
              </a:solidFill>
              <a:latin typeface="+mj-ea"/>
              <a:ea typeface="+mj-ea"/>
            </a:endParaRPr>
          </a:p>
          <a:p>
            <a:r>
              <a:rPr lang="ja-JP" altLang="en-US" sz="1600" dirty="0">
                <a:solidFill>
                  <a:schemeClr val="tx1"/>
                </a:solidFill>
                <a:latin typeface="+mj-ea"/>
                <a:ea typeface="+mj-ea"/>
              </a:rPr>
              <a:t>　</a:t>
            </a:r>
            <a:r>
              <a:rPr lang="ja-JP" altLang="en-US" sz="1100" dirty="0" smtClean="0">
                <a:solidFill>
                  <a:schemeClr val="tx1"/>
                </a:solidFill>
                <a:latin typeface="+mj-ea"/>
              </a:rPr>
              <a:t>暑さ</a:t>
            </a:r>
            <a:r>
              <a:rPr lang="ja-JP" altLang="en-US" sz="1100" dirty="0">
                <a:solidFill>
                  <a:schemeClr val="tx1"/>
                </a:solidFill>
                <a:latin typeface="+mj-ea"/>
              </a:rPr>
              <a:t>対策を推進する熊谷市に</a:t>
            </a:r>
            <a:r>
              <a:rPr lang="ja-JP" altLang="en-US" sz="1100" dirty="0" smtClean="0">
                <a:solidFill>
                  <a:schemeClr val="tx1"/>
                </a:solidFill>
                <a:latin typeface="+mj-ea"/>
              </a:rPr>
              <a:t>おいて、</a:t>
            </a:r>
            <a:r>
              <a:rPr lang="en-US" altLang="ja-JP" sz="1100" dirty="0" smtClean="0">
                <a:solidFill>
                  <a:schemeClr val="tx1"/>
                </a:solidFill>
                <a:latin typeface="+mj-ea"/>
              </a:rPr>
              <a:t>AI</a:t>
            </a:r>
            <a:r>
              <a:rPr lang="ja-JP" altLang="en-US" sz="1100" dirty="0" smtClean="0">
                <a:solidFill>
                  <a:schemeClr val="tx1"/>
                </a:solidFill>
                <a:latin typeface="+mj-ea"/>
              </a:rPr>
              <a:t>・</a:t>
            </a:r>
            <a:r>
              <a:rPr lang="en-US" altLang="ja-JP" sz="1100" dirty="0" err="1" smtClean="0">
                <a:solidFill>
                  <a:schemeClr val="tx1"/>
                </a:solidFill>
                <a:latin typeface="+mj-ea"/>
              </a:rPr>
              <a:t>IoT</a:t>
            </a:r>
            <a:r>
              <a:rPr lang="ja-JP" altLang="en-US" sz="1100" dirty="0" smtClean="0">
                <a:solidFill>
                  <a:schemeClr val="tx1"/>
                </a:solidFill>
                <a:latin typeface="+mj-ea"/>
              </a:rPr>
              <a:t>などのデジタル技術を活用した、暑さに負けない快適なまちづくりと、</a:t>
            </a:r>
            <a:r>
              <a:rPr lang="ja-JP" altLang="en-US" sz="1100" dirty="0">
                <a:solidFill>
                  <a:schemeClr val="tx1"/>
                </a:solidFill>
                <a:latin typeface="+mj-ea"/>
              </a:rPr>
              <a:t>ポストコロナ時代</a:t>
            </a:r>
            <a:r>
              <a:rPr lang="ja-JP" altLang="en-US" sz="1100" dirty="0" smtClean="0">
                <a:solidFill>
                  <a:schemeClr val="tx1"/>
                </a:solidFill>
                <a:latin typeface="+mj-ea"/>
              </a:rPr>
              <a:t>のライフスタイル提案を見据えたスマートシティの実現を目指す。</a:t>
            </a:r>
            <a:r>
              <a:rPr lang="ja-JP" altLang="en-US" sz="1100" dirty="0">
                <a:solidFill>
                  <a:schemeClr val="tx1"/>
                </a:solidFill>
                <a:latin typeface="+mj-ea"/>
              </a:rPr>
              <a:t>地域の持続可能性の向上を図るため</a:t>
            </a:r>
            <a:r>
              <a:rPr lang="ja-JP" altLang="en-US" sz="1100" dirty="0" smtClean="0">
                <a:solidFill>
                  <a:schemeClr val="tx1"/>
                </a:solidFill>
                <a:latin typeface="+mj-ea"/>
              </a:rPr>
              <a:t>、</a:t>
            </a:r>
            <a:r>
              <a:rPr lang="ja-JP" altLang="en-US" sz="1100" dirty="0" smtClean="0">
                <a:solidFill>
                  <a:schemeClr val="tx1"/>
                </a:solidFill>
                <a:latin typeface="+mj-ea"/>
                <a:ea typeface="+mj-ea"/>
              </a:rPr>
              <a:t>自動運転</a:t>
            </a:r>
            <a:r>
              <a:rPr lang="ja-JP" altLang="en-US" sz="1100" dirty="0" smtClean="0">
                <a:solidFill>
                  <a:schemeClr val="tx1"/>
                </a:solidFill>
                <a:latin typeface="+mj-ea"/>
              </a:rPr>
              <a:t>バス</a:t>
            </a:r>
            <a:r>
              <a:rPr lang="ja-JP" altLang="en-US" sz="1100" dirty="0">
                <a:solidFill>
                  <a:schemeClr val="tx1"/>
                </a:solidFill>
                <a:latin typeface="+mj-ea"/>
              </a:rPr>
              <a:t>隊列</a:t>
            </a:r>
            <a:r>
              <a:rPr lang="ja-JP" altLang="en-US" sz="1100" dirty="0" smtClean="0">
                <a:solidFill>
                  <a:schemeClr val="tx1"/>
                </a:solidFill>
                <a:latin typeface="+mj-ea"/>
              </a:rPr>
              <a:t>走行、リモートファーミング、</a:t>
            </a:r>
            <a:r>
              <a:rPr lang="ja-JP" altLang="en-US" sz="1100" dirty="0">
                <a:solidFill>
                  <a:schemeClr val="tx1"/>
                </a:solidFill>
                <a:latin typeface="+mj-ea"/>
              </a:rPr>
              <a:t>スポーツを生かした</a:t>
            </a:r>
            <a:r>
              <a:rPr lang="ja-JP" altLang="en-US" sz="1100" dirty="0" smtClean="0">
                <a:solidFill>
                  <a:schemeClr val="tx1"/>
                </a:solidFill>
                <a:latin typeface="+mj-ea"/>
              </a:rPr>
              <a:t>健康寿命の延伸、効率的なインフラ網の構築等から取組を始め、暑さと共存し安全</a:t>
            </a:r>
            <a:r>
              <a:rPr lang="ja-JP" altLang="en-US" sz="1100" dirty="0">
                <a:solidFill>
                  <a:schemeClr val="tx1"/>
                </a:solidFill>
                <a:latin typeface="+mj-ea"/>
              </a:rPr>
              <a:t>・</a:t>
            </a:r>
            <a:r>
              <a:rPr lang="ja-JP" altLang="en-US" sz="1100" dirty="0" smtClean="0">
                <a:solidFill>
                  <a:schemeClr val="tx1"/>
                </a:solidFill>
                <a:latin typeface="+mj-ea"/>
              </a:rPr>
              <a:t>安心で快適かつ、持続可能なまちづくりを実践する。</a:t>
            </a:r>
            <a:endParaRPr lang="ja-JP" altLang="en-US" sz="1100" dirty="0">
              <a:solidFill>
                <a:schemeClr val="tx1"/>
              </a:solidFill>
              <a:latin typeface="+mj-ea"/>
              <a:ea typeface="+mj-ea"/>
            </a:endParaRPr>
          </a:p>
        </p:txBody>
      </p:sp>
      <p:sp>
        <p:nvSpPr>
          <p:cNvPr id="1208" name="テキスト ボックス 11"/>
          <p:cNvSpPr txBox="1"/>
          <p:nvPr/>
        </p:nvSpPr>
        <p:spPr>
          <a:xfrm>
            <a:off x="2839829" y="1573418"/>
            <a:ext cx="3354373" cy="307777"/>
          </a:xfrm>
          <a:prstGeom prst="rect">
            <a:avLst/>
          </a:prstGeom>
          <a:noFill/>
        </p:spPr>
        <p:txBody>
          <a:bodyPr wrap="square" rtlCol="0">
            <a:spAutoFit/>
          </a:bodyPr>
          <a:lstStyle/>
          <a:p>
            <a:r>
              <a:rPr lang="ja-JP" altLang="en-US" sz="1400" dirty="0"/>
              <a:t>■本事業全体の概要</a:t>
            </a:r>
          </a:p>
        </p:txBody>
      </p:sp>
      <p:sp>
        <p:nvSpPr>
          <p:cNvPr id="1209" name="Rectangle 66"/>
          <p:cNvSpPr>
            <a:spLocks noChangeArrowheads="1"/>
          </p:cNvSpPr>
          <p:nvPr/>
        </p:nvSpPr>
        <p:spPr>
          <a:xfrm>
            <a:off x="116946" y="1700808"/>
            <a:ext cx="2573803" cy="2074214"/>
          </a:xfrm>
          <a:prstGeom prst="rect">
            <a:avLst/>
          </a:prstGeom>
          <a:noFill/>
          <a:ln>
            <a:solidFill>
              <a:srgbClr val="0070C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137" u="sng" dirty="0"/>
          </a:p>
        </p:txBody>
      </p:sp>
      <p:sp>
        <p:nvSpPr>
          <p:cNvPr id="1210" name="テキスト ボックス 32"/>
          <p:cNvSpPr txBox="1"/>
          <p:nvPr/>
        </p:nvSpPr>
        <p:spPr>
          <a:xfrm>
            <a:off x="116948" y="1666654"/>
            <a:ext cx="2417784" cy="325795"/>
          </a:xfrm>
          <a:prstGeom prst="rect">
            <a:avLst/>
          </a:prstGeom>
          <a:noFill/>
        </p:spPr>
        <p:txBody>
          <a:bodyPr wrap="square" rtlCol="0">
            <a:spAutoFit/>
          </a:bodyPr>
          <a:lstStyle/>
          <a:p>
            <a:r>
              <a:rPr lang="ja-JP" altLang="en-US" sz="1517" dirty="0"/>
              <a:t>位置図</a:t>
            </a:r>
            <a:endParaRPr lang="en-US" altLang="ja-JP" sz="1517" dirty="0"/>
          </a:p>
        </p:txBody>
      </p:sp>
      <p:sp>
        <p:nvSpPr>
          <p:cNvPr id="1211" name="Rectangle 67"/>
          <p:cNvSpPr>
            <a:spLocks noChangeArrowheads="1"/>
          </p:cNvSpPr>
          <p:nvPr/>
        </p:nvSpPr>
        <p:spPr>
          <a:xfrm>
            <a:off x="-15552" y="-157"/>
            <a:ext cx="9921552" cy="620845"/>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b="1" dirty="0">
                <a:solidFill>
                  <a:schemeClr val="bg1"/>
                </a:solidFill>
                <a:latin typeface="ＭＳ Ｐゴシック" panose="020B0600070205080204" pitchFamily="50" charset="-128"/>
              </a:rPr>
              <a:t>熊谷スマートシティ推進協議会（埼玉県熊谷市）</a:t>
            </a:r>
          </a:p>
        </p:txBody>
      </p:sp>
      <p:sp>
        <p:nvSpPr>
          <p:cNvPr id="1212" name="正方形/長方形 3"/>
          <p:cNvSpPr/>
          <p:nvPr/>
        </p:nvSpPr>
        <p:spPr>
          <a:xfrm>
            <a:off x="6766182" y="122251"/>
            <a:ext cx="3044797" cy="3812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令和2年3月26日設立</a:t>
            </a:r>
            <a:endParaRPr kumimoji="1" lang="ja-JP" altLang="en-US" dirty="0">
              <a:solidFill>
                <a:schemeClr val="tx1"/>
              </a:solidFill>
            </a:endParaRPr>
          </a:p>
        </p:txBody>
      </p:sp>
      <p:sp>
        <p:nvSpPr>
          <p:cNvPr id="1213" name="テキスト ボックス 2"/>
          <p:cNvSpPr txBox="1">
            <a:spLocks noChangeArrowheads="1"/>
          </p:cNvSpPr>
          <p:nvPr/>
        </p:nvSpPr>
        <p:spPr>
          <a:xfrm>
            <a:off x="2894796" y="1822052"/>
            <a:ext cx="6924353" cy="1279220"/>
          </a:xfrm>
          <a:prstGeom prst="rect">
            <a:avLst/>
          </a:prstGeom>
          <a:solidFill>
            <a:srgbClr val="DEEBFA"/>
          </a:solidFill>
          <a:ln w="12700">
            <a:solidFill>
              <a:srgbClr val="003DA5"/>
            </a:solidFill>
            <a:miter lim="800000"/>
            <a:headEnd/>
            <a:tailEnd/>
          </a:ln>
        </p:spPr>
        <p:txBody>
          <a:bodyPr rot="0" vert="horz" wrap="square" lIns="99060" tIns="49531" rIns="99060" bIns="49531" anchor="ctr" anchorCtr="0">
            <a:noAutofit/>
          </a:bodyPr>
          <a:lstStyle/>
          <a:p>
            <a:pPr marL="180000" indent="-720000" defTabSz="495285" eaLnBrk="1" fontAlgn="auto" hangingPunct="1">
              <a:lnSpc>
                <a:spcPts val="1408"/>
              </a:lnSpc>
              <a:spcBef>
                <a:spcPts val="0"/>
              </a:spcBef>
              <a:spcAft>
                <a:spcPts val="0"/>
              </a:spcAft>
              <a:defRPr/>
            </a:pP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　</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熊谷駅</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から熊谷ラグビー場</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等のアクセスのほか、</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国内観測史上最高の</a:t>
            </a:r>
            <a:r>
              <a:rPr kumimoji="0" lang="en-US" altLang="ja-JP" sz="1100" kern="100" dirty="0">
                <a:solidFill>
                  <a:prstClr val="black"/>
                </a:solidFill>
                <a:latin typeface="BIZ UDゴシック" panose="020B0400000000000000" pitchFamily="49" charset="-128"/>
                <a:ea typeface="BIZ UDゴシック" panose="020B0400000000000000" pitchFamily="49" charset="-128"/>
                <a:cs typeface="Times New Roman"/>
              </a:rPr>
              <a:t>41.1</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℃を</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記録するな</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ど</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暑さ</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に</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よる生活</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の快適性の低下、若者世代を中心とする地域人材の流出</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、健康</a:t>
            </a:r>
            <a:r>
              <a:rPr kumimoji="0"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a:rPr>
              <a:t>寿命の相対的な低さ、インフラ老朽化とそれに伴う災害リスクの増大と</a:t>
            </a:r>
            <a:r>
              <a:rPr kumimoji="0" lang="ja-JP" altLang="en-US" sz="1100" kern="100" dirty="0" smtClean="0">
                <a:solidFill>
                  <a:prstClr val="black"/>
                </a:solidFill>
                <a:latin typeface="BIZ UDゴシック" panose="020B0400000000000000" pitchFamily="49" charset="-128"/>
                <a:ea typeface="BIZ UDゴシック" panose="020B0400000000000000" pitchFamily="49" charset="-128"/>
                <a:cs typeface="Times New Roman"/>
              </a:rPr>
              <a:t>いった地域課題を抱えている。</a:t>
            </a:r>
            <a:endParaRPr kumimoji="0" lang="en-US" altLang="ja-JP" sz="1100" kern="100" dirty="0">
              <a:solidFill>
                <a:prstClr val="black"/>
              </a:solidFill>
              <a:latin typeface="BIZ UDゴシック" panose="020B0400000000000000" pitchFamily="49" charset="-128"/>
              <a:ea typeface="BIZ UDゴシック" panose="020B0400000000000000" pitchFamily="49" charset="-128"/>
              <a:cs typeface="Times New Roman"/>
            </a:endParaRPr>
          </a:p>
          <a:p>
            <a:pPr marL="194994" indent="-495285" defTabSz="495285" eaLnBrk="1" fontAlgn="auto" hangingPunct="1">
              <a:lnSpc>
                <a:spcPts val="1408"/>
              </a:lnSpc>
              <a:spcBef>
                <a:spcPts val="0"/>
              </a:spcBef>
              <a:spcAft>
                <a:spcPts val="0"/>
              </a:spcAft>
              <a:defRPr/>
            </a:pPr>
            <a:r>
              <a:rPr kumimoji="0" lang="ja-JP" altLang="en-US" sz="1100" kern="100" dirty="0" smtClean="0">
                <a:latin typeface="BIZ UDゴシック" panose="020B0400000000000000" pitchFamily="49" charset="-128"/>
                <a:ea typeface="BIZ UDゴシック" panose="020B0400000000000000" pitchFamily="49" charset="-128"/>
                <a:cs typeface="Times New Roman"/>
              </a:rPr>
              <a:t>➢　暑さ</a:t>
            </a:r>
            <a:r>
              <a:rPr kumimoji="0" lang="ja-JP" altLang="en-US" sz="1100" kern="100" dirty="0">
                <a:latin typeface="BIZ UDゴシック" panose="020B0400000000000000" pitchFamily="49" charset="-128"/>
                <a:ea typeface="BIZ UDゴシック" panose="020B0400000000000000" pitchFamily="49" charset="-128"/>
                <a:cs typeface="Times New Roman"/>
              </a:rPr>
              <a:t>に</a:t>
            </a:r>
            <a:r>
              <a:rPr kumimoji="0" lang="ja-JP" altLang="en-US" sz="1100" kern="100" dirty="0" smtClean="0">
                <a:latin typeface="BIZ UDゴシック" panose="020B0400000000000000" pitchFamily="49" charset="-128"/>
                <a:ea typeface="BIZ UDゴシック" panose="020B0400000000000000" pitchFamily="49" charset="-128"/>
                <a:cs typeface="Times New Roman"/>
              </a:rPr>
              <a:t>対応できるまちを目指し、居住環境の向上</a:t>
            </a:r>
            <a:r>
              <a:rPr kumimoji="0" lang="ja-JP" altLang="en-US" sz="1100" kern="100" dirty="0" smtClean="0">
                <a:solidFill>
                  <a:srgbClr val="002060"/>
                </a:solidFill>
                <a:latin typeface="BIZ UDゴシック" panose="020B0400000000000000" pitchFamily="49" charset="-128"/>
                <a:ea typeface="BIZ UDゴシック" panose="020B0400000000000000" pitchFamily="49" charset="-128"/>
                <a:cs typeface="Times New Roman"/>
              </a:rPr>
              <a:t>とリモートファーミング</a:t>
            </a:r>
            <a:r>
              <a:rPr kumimoji="0" lang="ja-JP" altLang="en-US" sz="1100" kern="100" dirty="0" smtClean="0">
                <a:latin typeface="BIZ UDゴシック" panose="020B0400000000000000" pitchFamily="49" charset="-128"/>
                <a:ea typeface="BIZ UDゴシック" panose="020B0400000000000000" pitchFamily="49" charset="-128"/>
                <a:cs typeface="Times New Roman"/>
              </a:rPr>
              <a:t>の導入を図る。</a:t>
            </a:r>
            <a:endParaRPr kumimoji="0" lang="en-US" altLang="ja-JP" sz="1100" kern="100" dirty="0" smtClean="0">
              <a:latin typeface="BIZ UDゴシック" panose="020B0400000000000000" pitchFamily="49" charset="-128"/>
              <a:ea typeface="BIZ UDゴシック" panose="020B0400000000000000" pitchFamily="49" charset="-128"/>
              <a:cs typeface="Times New Roman"/>
            </a:endParaRPr>
          </a:p>
          <a:p>
            <a:pPr marL="180000" indent="-495285" defTabSz="495285" eaLnBrk="1" fontAlgn="auto" hangingPunct="1">
              <a:lnSpc>
                <a:spcPts val="1408"/>
              </a:lnSpc>
              <a:spcBef>
                <a:spcPts val="0"/>
              </a:spcBef>
              <a:spcAft>
                <a:spcPts val="0"/>
              </a:spcAft>
              <a:defRPr/>
            </a:pPr>
            <a:r>
              <a:rPr kumimoji="0" lang="ja-JP" altLang="en-US" sz="1100" kern="100" dirty="0" smtClean="0">
                <a:latin typeface="BIZ UDゴシック" panose="020B0400000000000000" pitchFamily="49" charset="-128"/>
                <a:ea typeface="BIZ UDゴシック" panose="020B0400000000000000" pitchFamily="49" charset="-128"/>
                <a:cs typeface="Times New Roman"/>
              </a:rPr>
              <a:t>➢　域内移動は健康増進と環境負荷低減を兼ね、公共交通利用を促進し、ウォーカブルなまちづくりを進める。また、地域のスポーツ資源を活用したスポーツ健康まちづくりを展開する。</a:t>
            </a:r>
            <a:endParaRPr kumimoji="0" lang="en-US" altLang="ja-JP" sz="1100" kern="100" dirty="0" smtClean="0">
              <a:latin typeface="BIZ UDゴシック" panose="020B0400000000000000" pitchFamily="49" charset="-128"/>
              <a:ea typeface="BIZ UDゴシック" panose="020B0400000000000000" pitchFamily="49" charset="-128"/>
              <a:cs typeface="Times New Roman"/>
            </a:endParaRPr>
          </a:p>
          <a:p>
            <a:pPr marL="194994" indent="-495285" defTabSz="495285" eaLnBrk="1" fontAlgn="auto" hangingPunct="1">
              <a:lnSpc>
                <a:spcPts val="1408"/>
              </a:lnSpc>
              <a:spcBef>
                <a:spcPts val="0"/>
              </a:spcBef>
              <a:spcAft>
                <a:spcPts val="0"/>
              </a:spcAft>
              <a:defRPr/>
            </a:pPr>
            <a:r>
              <a:rPr kumimoji="0" lang="ja-JP" altLang="en-US" sz="1100" kern="100" dirty="0" smtClean="0">
                <a:latin typeface="BIZ UDゴシック" panose="020B0400000000000000" pitchFamily="49" charset="-128"/>
                <a:ea typeface="BIZ UDゴシック" panose="020B0400000000000000" pitchFamily="49" charset="-128"/>
                <a:cs typeface="Times New Roman"/>
              </a:rPr>
              <a:t>➢　市民生活の安全・安心、快適を確保するため、インフラ管理のスマート化を図る。</a:t>
            </a:r>
            <a:r>
              <a:rPr kumimoji="0" lang="ja-JP" altLang="en-US" sz="1100" kern="100" dirty="0" smtClean="0">
                <a:solidFill>
                  <a:srgbClr val="0000CC"/>
                </a:solidFill>
                <a:latin typeface="BIZ UDゴシック" panose="020B0400000000000000" pitchFamily="49" charset="-128"/>
                <a:ea typeface="BIZ UDゴシック" panose="020B0400000000000000" pitchFamily="49" charset="-128"/>
                <a:cs typeface="Times New Roman"/>
              </a:rPr>
              <a:t>　</a:t>
            </a:r>
            <a:endParaRPr kumimoji="0" lang="ja-JP" altLang="en-US" sz="1100" kern="100" dirty="0">
              <a:solidFill>
                <a:srgbClr val="0000CC"/>
              </a:solidFill>
              <a:latin typeface="BIZ UDゴシック" panose="020B0400000000000000" pitchFamily="49" charset="-128"/>
              <a:ea typeface="BIZ UDゴシック" panose="020B0400000000000000" pitchFamily="49" charset="-128"/>
              <a:cs typeface="Times New Roman"/>
            </a:endParaRPr>
          </a:p>
        </p:txBody>
      </p:sp>
      <p:sp>
        <p:nvSpPr>
          <p:cNvPr id="1214" name="テキスト ボックス 2"/>
          <p:cNvSpPr txBox="1">
            <a:spLocks noChangeArrowheads="1"/>
          </p:cNvSpPr>
          <p:nvPr/>
        </p:nvSpPr>
        <p:spPr>
          <a:xfrm>
            <a:off x="2919735" y="3419399"/>
            <a:ext cx="2547298" cy="1664288"/>
          </a:xfrm>
          <a:prstGeom prst="rect">
            <a:avLst/>
          </a:prstGeom>
          <a:solidFill>
            <a:srgbClr val="FFFFFF"/>
          </a:solidFill>
          <a:ln w="9525">
            <a:noFill/>
            <a:miter lim="800000"/>
            <a:headEnd/>
            <a:tailEnd/>
          </a:ln>
        </p:spPr>
        <p:txBody>
          <a:bodyPr rot="0" vert="horz" wrap="square" lIns="91440" tIns="45721" rIns="91440" bIns="45721" anchor="t" anchorCtr="0">
            <a:noAutofit/>
          </a:bodyPr>
          <a:lstStyle/>
          <a:p>
            <a:pPr marL="72000" indent="-1800000" algn="just"/>
            <a:r>
              <a:rPr lang="ja-JP" altLang="en-US" sz="1000" kern="100" dirty="0" smtClean="0">
                <a:latin typeface="ＭＳ Ｐゴシック" panose="020B0600070205080204" pitchFamily="50" charset="-128"/>
                <a:ea typeface="ＭＳ Ｐゴシック" panose="020B0600070205080204" pitchFamily="50" charset="-128"/>
                <a:cs typeface="Times New Roman"/>
              </a:rPr>
              <a:t>・熊谷駅と熊谷ラグビー場間の自動運転バス隊列走行の実装を目指したアクセス改善に関する実証</a:t>
            </a:r>
            <a:r>
              <a:rPr lang="ja-JP" altLang="en-US" sz="1000" kern="100" dirty="0">
                <a:latin typeface="ＭＳ Ｐゴシック" panose="020B0600070205080204" pitchFamily="50" charset="-128"/>
                <a:ea typeface="ＭＳ Ｐゴシック" panose="020B0600070205080204" pitchFamily="50" charset="-128"/>
                <a:cs typeface="Times New Roman"/>
              </a:rPr>
              <a:t>実験</a:t>
            </a:r>
            <a:endParaRPr lang="en-US" altLang="ja-JP" sz="1000" kern="100" dirty="0">
              <a:latin typeface="ＭＳ Ｐゴシック" panose="020B0600070205080204" pitchFamily="50" charset="-128"/>
              <a:ea typeface="ＭＳ Ｐゴシック" panose="020B0600070205080204" pitchFamily="50" charset="-128"/>
              <a:cs typeface="Times New Roman"/>
            </a:endParaRPr>
          </a:p>
          <a:p>
            <a:pPr marL="72000" indent="-457200" algn="just"/>
            <a:endParaRPr lang="en-US" altLang="ja-JP" sz="1000" kern="100" dirty="0">
              <a:latin typeface="ＭＳ Ｐゴシック" panose="020B0600070205080204" pitchFamily="50" charset="-128"/>
              <a:ea typeface="ＭＳ Ｐゴシック" panose="020B0600070205080204" pitchFamily="50" charset="-128"/>
              <a:cs typeface="Times New Roman"/>
            </a:endParaRPr>
          </a:p>
        </p:txBody>
      </p:sp>
      <p:sp>
        <p:nvSpPr>
          <p:cNvPr id="1215" name="テキスト ボックス 2"/>
          <p:cNvSpPr txBox="1">
            <a:spLocks noChangeArrowheads="1"/>
          </p:cNvSpPr>
          <p:nvPr/>
        </p:nvSpPr>
        <p:spPr>
          <a:xfrm>
            <a:off x="7566050" y="3419399"/>
            <a:ext cx="2266906" cy="729681"/>
          </a:xfrm>
          <a:prstGeom prst="rect">
            <a:avLst/>
          </a:prstGeom>
          <a:solidFill>
            <a:srgbClr val="FFFFFF"/>
          </a:solidFill>
          <a:ln w="9525">
            <a:noFill/>
            <a:miter lim="800000"/>
            <a:headEnd/>
            <a:tailEnd/>
          </a:ln>
        </p:spPr>
        <p:txBody>
          <a:bodyPr rot="0" vert="horz" wrap="square" lIns="91440" tIns="45721" rIns="91440" bIns="45721" anchor="t" anchorCtr="0">
            <a:noAutofit/>
          </a:bodyPr>
          <a:lstStyle/>
          <a:p>
            <a:pPr marL="72000" indent="-457200" algn="just"/>
            <a:r>
              <a:rPr lang="ja-JP" altLang="en-US" sz="1000" kern="100" dirty="0">
                <a:latin typeface="ＭＳ Ｐゴシック" panose="020B0600070205080204" pitchFamily="50" charset="-128"/>
                <a:ea typeface="ＭＳ Ｐゴシック" panose="020B0600070205080204" pitchFamily="50" charset="-128"/>
                <a:cs typeface="Times New Roman"/>
              </a:rPr>
              <a:t>・パッシブデザインに基づく建築・街区設計による、暑さと共存するまちづくり</a:t>
            </a:r>
            <a:endParaRPr lang="en-US" altLang="ja-JP" sz="1000" dirty="0">
              <a:latin typeface="ＭＳ Ｐゴシック" panose="020B0600070205080204" pitchFamily="50" charset="-128"/>
              <a:ea typeface="ＭＳ Ｐゴシック" panose="020B0600070205080204" pitchFamily="50" charset="-128"/>
            </a:endParaRPr>
          </a:p>
          <a:p>
            <a:pPr marL="72000" indent="-457200" algn="just"/>
            <a:r>
              <a:rPr lang="ja-JP" altLang="en-US" sz="1000" kern="100" dirty="0" smtClean="0">
                <a:latin typeface="ＭＳ Ｐゴシック" panose="020B0600070205080204" pitchFamily="50" charset="-128"/>
                <a:ea typeface="ＭＳ Ｐゴシック" panose="020B0600070205080204" pitchFamily="50" charset="-128"/>
                <a:cs typeface="Times New Roman"/>
              </a:rPr>
              <a:t>・暑さ対策、データ活用モデルハウスの参加型実証実験</a:t>
            </a:r>
            <a:endParaRPr lang="ja-JP" altLang="en-US" sz="1000" kern="100" dirty="0">
              <a:latin typeface="ＭＳ Ｐゴシック" panose="020B0600070205080204" pitchFamily="50" charset="-128"/>
              <a:ea typeface="ＭＳ Ｐゴシック" panose="020B0600070205080204" pitchFamily="50" charset="-128"/>
              <a:cs typeface="Times New Roman"/>
            </a:endParaRPr>
          </a:p>
        </p:txBody>
      </p:sp>
      <p:pic>
        <p:nvPicPr>
          <p:cNvPr id="1216" name="図 41"/>
          <p:cNvPicPr/>
          <p:nvPr/>
        </p:nvPicPr>
        <p:blipFill>
          <a:blip r:embed="rId1"/>
          <a:stretch>
            <a:fillRect/>
          </a:stretch>
        </p:blipFill>
        <p:spPr>
          <a:xfrm>
            <a:off x="8799747" y="4103381"/>
            <a:ext cx="1054780" cy="855742"/>
          </a:xfrm>
          <a:prstGeom prst="rect">
            <a:avLst/>
          </a:prstGeom>
          <a:noFill/>
          <a:ln>
            <a:noFill/>
          </a:ln>
        </p:spPr>
      </p:pic>
      <p:sp>
        <p:nvSpPr>
          <p:cNvPr id="1220" name="正方形/長方形 39"/>
          <p:cNvSpPr/>
          <p:nvPr/>
        </p:nvSpPr>
        <p:spPr>
          <a:xfrm>
            <a:off x="5241895" y="5081847"/>
            <a:ext cx="2232000" cy="288000"/>
          </a:xfrm>
          <a:prstGeom prst="rect">
            <a:avLst/>
          </a:prstGeom>
          <a:solidFill>
            <a:srgbClr val="003DA5"/>
          </a:solidFill>
          <a:ln w="28575">
            <a:solidFill>
              <a:srgbClr val="003DA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bg1"/>
                </a:solidFill>
                <a:latin typeface="BIZ UDPゴシック" panose="020B0400000000000000" pitchFamily="50" charset="-128"/>
                <a:ea typeface="BIZ UDPゴシック" panose="020B0400000000000000" pitchFamily="50" charset="-128"/>
              </a:rPr>
              <a:t>ウェルネス</a:t>
            </a:r>
            <a:endParaRPr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221" name="正方形/長方形 41"/>
          <p:cNvSpPr/>
          <p:nvPr/>
        </p:nvSpPr>
        <p:spPr>
          <a:xfrm>
            <a:off x="7562210" y="5085184"/>
            <a:ext cx="2232000" cy="288000"/>
          </a:xfrm>
          <a:prstGeom prst="rect">
            <a:avLst/>
          </a:prstGeom>
          <a:solidFill>
            <a:srgbClr val="003DA5"/>
          </a:solidFill>
          <a:ln w="28575">
            <a:solidFill>
              <a:srgbClr val="003DA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bg1"/>
                </a:solidFill>
                <a:latin typeface="BIZ UDPゴシック" panose="020B0400000000000000" pitchFamily="50" charset="-128"/>
                <a:ea typeface="BIZ UDPゴシック" panose="020B0400000000000000" pitchFamily="50" charset="-128"/>
              </a:rPr>
              <a:t>安全・安心</a:t>
            </a:r>
            <a:endParaRPr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nvGrpSpPr>
          <p:cNvPr id="1222" name="グループ化 4"/>
          <p:cNvGrpSpPr/>
          <p:nvPr/>
        </p:nvGrpSpPr>
        <p:grpSpPr>
          <a:xfrm>
            <a:off x="2935060" y="6033529"/>
            <a:ext cx="2281033" cy="779847"/>
            <a:chOff x="7726373" y="4170872"/>
            <a:chExt cx="2251255" cy="854915"/>
          </a:xfrm>
        </p:grpSpPr>
        <p:pic>
          <p:nvPicPr>
            <p:cNvPr id="1223" name="図 43"/>
            <p:cNvPicPr/>
            <p:nvPr/>
          </p:nvPicPr>
          <p:blipFill>
            <a:blip r:embed="rId3" r:link="rId2"/>
            <a:srcRect t="10870"/>
            <a:stretch>
              <a:fillRect/>
            </a:stretch>
          </p:blipFill>
          <p:spPr>
            <a:xfrm>
              <a:off x="7726373" y="4175959"/>
              <a:ext cx="655609" cy="756260"/>
            </a:xfrm>
            <a:prstGeom prst="rect">
              <a:avLst/>
            </a:prstGeom>
            <a:noFill/>
            <a:ln>
              <a:noFill/>
            </a:ln>
          </p:spPr>
        </p:pic>
        <p:pic>
          <p:nvPicPr>
            <p:cNvPr id="1224" name="図 45"/>
            <p:cNvPicPr/>
            <p:nvPr/>
          </p:nvPicPr>
          <p:blipFill>
            <a:blip r:embed="rId4"/>
            <a:stretch>
              <a:fillRect/>
            </a:stretch>
          </p:blipFill>
          <p:spPr>
            <a:xfrm>
              <a:off x="8845419" y="4170872"/>
              <a:ext cx="1061141" cy="535403"/>
            </a:xfrm>
            <a:prstGeom prst="rect">
              <a:avLst/>
            </a:prstGeom>
            <a:noFill/>
            <a:ln>
              <a:noFill/>
            </a:ln>
          </p:spPr>
        </p:pic>
        <p:sp>
          <p:nvSpPr>
            <p:cNvPr id="1225" name="テキスト ボックス 45"/>
            <p:cNvSpPr txBox="1"/>
            <p:nvPr/>
          </p:nvSpPr>
          <p:spPr>
            <a:xfrm>
              <a:off x="8570558" y="4656455"/>
              <a:ext cx="1407070" cy="369332"/>
            </a:xfrm>
            <a:prstGeom prst="rect">
              <a:avLst/>
            </a:prstGeom>
            <a:noFill/>
          </p:spPr>
          <p:txBody>
            <a:bodyPr wrap="square" rtlCol="0">
              <a:spAutoFit/>
            </a:bodyPr>
            <a:lstStyle/>
            <a:p>
              <a:r>
                <a:rPr kumimoji="1" lang="ja-JP" altLang="en-US" sz="800" dirty="0"/>
                <a:t>在宅による水田の管理</a:t>
              </a:r>
              <a:endParaRPr kumimoji="1" lang="en-US" altLang="ja-JP" sz="800" dirty="0"/>
            </a:p>
            <a:p>
              <a:r>
                <a:rPr kumimoji="1" lang="ja-JP" altLang="en-US" sz="800" dirty="0"/>
                <a:t>（新産業モデルイメージ）</a:t>
              </a:r>
            </a:p>
          </p:txBody>
        </p:sp>
        <p:sp>
          <p:nvSpPr>
            <p:cNvPr id="1226" name="矢印: ストライプ 58"/>
            <p:cNvSpPr/>
            <p:nvPr/>
          </p:nvSpPr>
          <p:spPr>
            <a:xfrm rot="19800000">
              <a:off x="8406360" y="4517622"/>
              <a:ext cx="409930" cy="229752"/>
            </a:xfrm>
            <a:prstGeom prst="stripedRightArrow">
              <a:avLst>
                <a:gd name="adj1" fmla="val 50000"/>
                <a:gd name="adj2" fmla="val 45844"/>
              </a:avLst>
            </a:prstGeom>
            <a:solidFill>
              <a:schemeClr val="accent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1227" name="図 6"/>
          <p:cNvPicPr>
            <a:picLocks noChangeAspect="1"/>
          </p:cNvPicPr>
          <p:nvPr/>
        </p:nvPicPr>
        <p:blipFill>
          <a:blip r:embed="rId5"/>
          <a:srcRect l="18544"/>
          <a:stretch>
            <a:fillRect/>
          </a:stretch>
        </p:blipFill>
        <p:spPr>
          <a:xfrm>
            <a:off x="3022045" y="3974194"/>
            <a:ext cx="2199754" cy="1038982"/>
          </a:xfrm>
          <a:prstGeom prst="rect">
            <a:avLst/>
          </a:prstGeom>
        </p:spPr>
      </p:pic>
      <p:sp>
        <p:nvSpPr>
          <p:cNvPr id="1228" name="正方形/長方形 49"/>
          <p:cNvSpPr/>
          <p:nvPr/>
        </p:nvSpPr>
        <p:spPr>
          <a:xfrm>
            <a:off x="2917740" y="5083687"/>
            <a:ext cx="2232000" cy="288000"/>
          </a:xfrm>
          <a:prstGeom prst="rect">
            <a:avLst/>
          </a:prstGeom>
          <a:solidFill>
            <a:srgbClr val="003DA5"/>
          </a:solidFill>
          <a:ln w="28575">
            <a:solidFill>
              <a:srgbClr val="003DA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産業創造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229" name="表 39"/>
          <p:cNvGraphicFramePr>
            <a:graphicFrameLocks noGrp="1"/>
          </p:cNvGraphicFramePr>
          <p:nvPr>
            <p:extLst/>
          </p:nvPr>
        </p:nvGraphicFramePr>
        <p:xfrm>
          <a:off x="416496" y="4149080"/>
          <a:ext cx="1927937" cy="975724"/>
        </p:xfrm>
        <a:graphic>
          <a:graphicData uri="http://schemas.openxmlformats.org/drawingml/2006/table">
            <a:tbl>
              <a:tblPr firstRow="1" firstCol="1" bandRow="1"/>
              <a:tblGrid>
                <a:gridCol w="790100">
                  <a:extLst>
                    <a:ext uri="{9D8B030D-6E8A-4147-A177-3AD203B41FA5}"/>
                  </a:extLst>
                </a:gridCol>
                <a:gridCol w="1137837">
                  <a:extLst>
                    <a:ext uri="{9D8B030D-6E8A-4147-A177-3AD203B41FA5}"/>
                  </a:extLst>
                </a:gridCol>
              </a:tblGrid>
              <a:tr h="34946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lnSpc>
                          <a:spcPts val="1600"/>
                        </a:lnSpc>
                        <a:spcAft>
                          <a:spcPts val="0"/>
                        </a:spcAft>
                      </a:pPr>
                      <a:r>
                        <a:rPr lang="ja-JP" altLang="en-US" sz="12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名　称</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1247" marR="51247"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ts val="1200"/>
                        </a:lnSpc>
                        <a:spcAft>
                          <a:spcPts val="0"/>
                        </a:spcAft>
                      </a:pPr>
                      <a:r>
                        <a:rPr lang="zh-TW" altLang="en-US" sz="12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埼玉県熊谷市</a:t>
                      </a:r>
                      <a:endParaRPr 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1247" marR="51247"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extLst>
              </a:tr>
              <a:tr h="279389">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lnSpc>
                          <a:spcPts val="1600"/>
                        </a:lnSpc>
                        <a:spcAft>
                          <a:spcPts val="0"/>
                        </a:spcAft>
                      </a:pPr>
                      <a:r>
                        <a:rPr lang="ja-JP" altLang="en-US" sz="12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面　積</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1247" marR="51247"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ja-JP" sz="12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159.82㎢</a:t>
                      </a:r>
                      <a:endPar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1247" marR="5124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extLst>
              </a:tr>
              <a:tr h="346875">
                <a:tc>
                  <a:txBody>
                    <a:bodyPr/>
                    <a:lstStyle/>
                    <a:p>
                      <a:pPr marL="0" marR="0" lvl="0" indent="0" algn="ctr" defTabSz="990570" rtl="0" eaLnBrk="1" fontAlgn="auto" latinLnBrk="0" hangingPunct="1">
                        <a:lnSpc>
                          <a:spcPts val="1600"/>
                        </a:lnSpc>
                        <a:spcBef>
                          <a:spcPts val="0"/>
                        </a:spcBef>
                        <a:spcAft>
                          <a:spcPts val="0"/>
                        </a:spcAft>
                        <a:buClrTx/>
                        <a:buSzTx/>
                        <a:buFontTx/>
                        <a:buNone/>
                        <a:tabLst/>
                        <a:defRPr/>
                      </a:pPr>
                      <a:r>
                        <a:rPr lang="ja-JP" altLang="en-US" sz="1200" kern="100" dirty="0" smtClean="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　口</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1247" marR="51247"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ja-JP" sz="12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196,829</a:t>
                      </a:r>
                      <a:r>
                        <a:rPr lang="ja-JP" altLang="en-US" sz="12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8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8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8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8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R2.1.1</a:t>
                      </a:r>
                      <a:r>
                        <a:rPr lang="ja-JP" altLang="en-US" sz="80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txBody>
                  <a:tcPr marL="51247" marR="51247"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extLst>
              </a:tr>
            </a:tbl>
          </a:graphicData>
        </a:graphic>
      </p:graphicFrame>
      <p:sp>
        <p:nvSpPr>
          <p:cNvPr id="1230" name="正方形/長方形 14"/>
          <p:cNvSpPr/>
          <p:nvPr/>
        </p:nvSpPr>
        <p:spPr>
          <a:xfrm>
            <a:off x="113196" y="5146783"/>
            <a:ext cx="2652989" cy="101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メイリオ"/>
              </a:rPr>
              <a:t>　　　　　　　　※</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埼玉県北部の広域圏の拠点</a:t>
            </a:r>
            <a:endParaRPr lang="en-US" altLang="ja-JP" sz="900" dirty="0">
              <a:solidFill>
                <a:schemeClr val="tx1"/>
              </a:solidFill>
            </a:endParaRPr>
          </a:p>
          <a:p>
            <a:pPr lvl="0">
              <a:defRPr lang="ja-JP" altLang="en-US"/>
            </a:pPr>
            <a:r>
              <a:rPr lang="ja-JP" altLang="en-US" sz="900" b="1" dirty="0">
                <a:solidFill>
                  <a:schemeClr val="tx1"/>
                </a:solidFill>
                <a:latin typeface="ＭＳ Ｐゴシック" panose="020B0600070205080204" pitchFamily="50" charset="-128"/>
                <a:ea typeface="ＭＳ Ｐゴシック" panose="020B0600070205080204" pitchFamily="50" charset="-128"/>
                <a:cs typeface="メイリオ"/>
              </a:rPr>
              <a:t>　　　　　　　　※熊谷圏＝100万人以上</a:t>
            </a:r>
            <a:endParaRPr lang="en-US" altLang="ja-JP" sz="900" b="1" dirty="0">
              <a:solidFill>
                <a:schemeClr val="tx1"/>
              </a:solidFill>
              <a:latin typeface="ＭＳ Ｐゴシック" panose="020B0600070205080204" pitchFamily="50" charset="-128"/>
              <a:ea typeface="ＭＳ Ｐゴシック" panose="020B0600070205080204" pitchFamily="50" charset="-128"/>
              <a:cs typeface="メイリオ"/>
            </a:endParaRPr>
          </a:p>
          <a:p>
            <a:pPr lvl="0">
              <a:defRPr lang="ja-JP" altLang="en-US"/>
            </a:pP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アクセス：東京駅から</a:t>
            </a:r>
            <a:r>
              <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a:rPr>
              <a:t>39</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分（上越・北陸新幹線）</a:t>
            </a:r>
          </a:p>
          <a:p>
            <a:pPr lvl="0">
              <a:defRPr lang="ja-JP" altLang="en-US"/>
            </a:pP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　　　　  　 練馬ICから約</a:t>
            </a:r>
            <a:r>
              <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a:rPr>
              <a:t>5</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0分（関越自動車道</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メイリオ"/>
              </a:rPr>
              <a:t>）</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　　　　　</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メイリオ"/>
            </a:endParaRPr>
          </a:p>
          <a:p>
            <a:pPr lvl="0">
              <a:defRPr lang="ja-JP" altLang="en-US"/>
            </a:pP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メイリオ"/>
              </a:rPr>
              <a:t>気</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　　象 ：</a:t>
            </a:r>
            <a:r>
              <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a:rPr>
              <a:t>2018</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年</a:t>
            </a:r>
            <a:r>
              <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a:rPr>
              <a:t>7</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月 国内最高気温を記録 </a:t>
            </a:r>
            <a:r>
              <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a:rPr>
              <a:t>41.1</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メイリオ"/>
              </a:rPr>
              <a:t>℃スポーツ</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メイリオ"/>
              </a:rPr>
              <a:t>ラグビーワールドカップ</a:t>
            </a:r>
            <a:r>
              <a:rPr lang="en-US" altLang="ja-JP" sz="900" dirty="0" smtClean="0">
                <a:solidFill>
                  <a:schemeClr val="tx1"/>
                </a:solidFill>
                <a:latin typeface="ＭＳ Ｐゴシック" panose="020B0600070205080204" pitchFamily="50" charset="-128"/>
                <a:ea typeface="ＭＳ Ｐゴシック" panose="020B0600070205080204" pitchFamily="50" charset="-128"/>
                <a:cs typeface="メイリオ"/>
              </a:rPr>
              <a:t>2019</a:t>
            </a:r>
            <a:r>
              <a:rPr lang="en-US" altLang="ja-JP" sz="800" dirty="0" smtClean="0">
                <a:solidFill>
                  <a:schemeClr val="tx1"/>
                </a:solidFill>
                <a:latin typeface="ＭＳ Ｐゴシック" panose="020B0600070205080204" pitchFamily="50" charset="-128"/>
                <a:ea typeface="ＭＳ Ｐゴシック" panose="020B0600070205080204" pitchFamily="50" charset="-128"/>
                <a:cs typeface="メイリオ"/>
              </a:rPr>
              <a:t>TM</a:t>
            </a: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の開催</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a:endParaRPr>
          </a:p>
          <a:p>
            <a:pPr lvl="0">
              <a:defRPr lang="ja-JP" altLang="en-US"/>
            </a:pPr>
            <a:r>
              <a:rPr lang="ja-JP" altLang="en-US" sz="900" dirty="0">
                <a:solidFill>
                  <a:schemeClr val="tx1"/>
                </a:solidFill>
                <a:latin typeface="ＭＳ Ｐゴシック" panose="020B0600070205080204" pitchFamily="50" charset="-128"/>
                <a:ea typeface="ＭＳ Ｐゴシック" panose="020B0600070205080204" pitchFamily="50" charset="-128"/>
                <a:cs typeface="メイリオ"/>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メイリオ"/>
              </a:rPr>
              <a:t>都市</a:t>
            </a:r>
            <a:endParaRPr kumimoji="1" lang="ja-JP" altLang="en-US" dirty="0"/>
          </a:p>
        </p:txBody>
      </p:sp>
      <p:pic>
        <p:nvPicPr>
          <p:cNvPr id="1231" name="図 12"/>
          <p:cNvPicPr>
            <a:picLocks noChangeAspect="1"/>
          </p:cNvPicPr>
          <p:nvPr/>
        </p:nvPicPr>
        <p:blipFill>
          <a:blip r:embed="rId6"/>
          <a:srcRect l="3580" t="21613" r="7721" b="7973"/>
          <a:stretch>
            <a:fillRect/>
          </a:stretch>
        </p:blipFill>
        <p:spPr>
          <a:xfrm>
            <a:off x="5509038" y="3492695"/>
            <a:ext cx="1571412" cy="1554356"/>
          </a:xfrm>
          <a:prstGeom prst="rect">
            <a:avLst/>
          </a:prstGeom>
          <a:ln>
            <a:solidFill>
              <a:srgbClr val="0070C0"/>
            </a:solidFill>
          </a:ln>
        </p:spPr>
      </p:pic>
      <p:pic>
        <p:nvPicPr>
          <p:cNvPr id="1232" name="図 17"/>
          <p:cNvPicPr>
            <a:picLocks noChangeAspect="1"/>
          </p:cNvPicPr>
          <p:nvPr/>
        </p:nvPicPr>
        <p:blipFill>
          <a:blip r:embed="rId7"/>
          <a:stretch>
            <a:fillRect/>
          </a:stretch>
        </p:blipFill>
        <p:spPr>
          <a:xfrm>
            <a:off x="6537176" y="4279748"/>
            <a:ext cx="1056300" cy="700176"/>
          </a:xfrm>
          <a:prstGeom prst="rect">
            <a:avLst/>
          </a:prstGeom>
        </p:spPr>
      </p:pic>
      <p:pic>
        <p:nvPicPr>
          <p:cNvPr id="1233" name="図 19"/>
          <p:cNvPicPr>
            <a:picLocks noChangeAspect="1"/>
          </p:cNvPicPr>
          <p:nvPr/>
        </p:nvPicPr>
        <p:blipFill>
          <a:blip r:embed="rId8"/>
          <a:srcRect r="24713"/>
          <a:stretch>
            <a:fillRect/>
          </a:stretch>
        </p:blipFill>
        <p:spPr>
          <a:xfrm>
            <a:off x="1177849" y="1740048"/>
            <a:ext cx="1470895" cy="2011646"/>
          </a:xfrm>
          <a:prstGeom prst="rect">
            <a:avLst/>
          </a:prstGeom>
        </p:spPr>
      </p:pic>
      <p:sp>
        <p:nvSpPr>
          <p:cNvPr id="1234" name="正方形/長方形 51"/>
          <p:cNvSpPr/>
          <p:nvPr/>
        </p:nvSpPr>
        <p:spPr>
          <a:xfrm>
            <a:off x="6671797" y="3819300"/>
            <a:ext cx="948427" cy="2049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smtClean="0">
                <a:solidFill>
                  <a:schemeClr val="tx1"/>
                </a:solidFill>
              </a:rPr>
              <a:t>熊谷ラグビー場</a:t>
            </a:r>
            <a:endParaRPr kumimoji="1" lang="ja-JP" altLang="en-US" sz="800" dirty="0">
              <a:solidFill>
                <a:schemeClr val="tx1"/>
              </a:solidFill>
            </a:endParaRPr>
          </a:p>
        </p:txBody>
      </p:sp>
      <p:sp>
        <p:nvSpPr>
          <p:cNvPr id="1235" name="正方形/長方形 49"/>
          <p:cNvSpPr/>
          <p:nvPr/>
        </p:nvSpPr>
        <p:spPr>
          <a:xfrm>
            <a:off x="7562210" y="3155052"/>
            <a:ext cx="2225945" cy="288000"/>
          </a:xfrm>
          <a:prstGeom prst="rect">
            <a:avLst/>
          </a:prstGeom>
          <a:solidFill>
            <a:srgbClr val="003DA5"/>
          </a:solidFill>
          <a:ln w="28575">
            <a:solidFill>
              <a:srgbClr val="003DA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暑さに対応したまち</a:t>
            </a:r>
          </a:p>
        </p:txBody>
      </p:sp>
      <p:pic>
        <p:nvPicPr>
          <p:cNvPr id="1236" name="図 9"/>
          <p:cNvPicPr>
            <a:picLocks noChangeAspect="1"/>
          </p:cNvPicPr>
          <p:nvPr/>
        </p:nvPicPr>
        <p:blipFill>
          <a:blip r:embed="rId9"/>
          <a:stretch>
            <a:fillRect/>
          </a:stretch>
        </p:blipFill>
        <p:spPr>
          <a:xfrm>
            <a:off x="5338294" y="5920976"/>
            <a:ext cx="987592" cy="892400"/>
          </a:xfrm>
          <a:prstGeom prst="rect">
            <a:avLst/>
          </a:prstGeom>
        </p:spPr>
      </p:pic>
      <p:pic>
        <p:nvPicPr>
          <p:cNvPr id="1237" name="Picture 3"/>
          <p:cNvPicPr preferRelativeResize="0">
            <a:picLocks noChangeArrowheads="1"/>
          </p:cNvPicPr>
          <p:nvPr/>
        </p:nvPicPr>
        <p:blipFill>
          <a:blip r:embed="rId10"/>
          <a:srcRect l="5798" t="8691" r="4498" b="7829"/>
          <a:stretch>
            <a:fillRect/>
          </a:stretch>
        </p:blipFill>
        <p:spPr>
          <a:xfrm>
            <a:off x="6512237" y="5920976"/>
            <a:ext cx="922581" cy="922581"/>
          </a:xfrm>
          <a:prstGeom prst="rect">
            <a:avLst/>
          </a:prstGeom>
          <a:noFill/>
          <a:ln>
            <a:noFill/>
          </a:ln>
          <a:effectLst/>
        </p:spPr>
      </p:pic>
      <p:pic>
        <p:nvPicPr>
          <p:cNvPr id="1238" name="図 54"/>
          <p:cNvPicPr>
            <a:picLocks noChangeAspect="1"/>
          </p:cNvPicPr>
          <p:nvPr/>
        </p:nvPicPr>
        <p:blipFill>
          <a:blip r:embed="rId11"/>
          <a:stretch>
            <a:fillRect/>
          </a:stretch>
        </p:blipFill>
        <p:spPr>
          <a:xfrm>
            <a:off x="8785012" y="6097018"/>
            <a:ext cx="1003143" cy="693787"/>
          </a:xfrm>
          <a:prstGeom prst="rect">
            <a:avLst/>
          </a:prstGeom>
        </p:spPr>
      </p:pic>
      <p:pic>
        <p:nvPicPr>
          <p:cNvPr id="1239" name="図 57"/>
          <p:cNvPicPr>
            <a:picLocks noChangeAspect="1"/>
          </p:cNvPicPr>
          <p:nvPr/>
        </p:nvPicPr>
        <p:blipFill>
          <a:blip r:embed="rId12"/>
          <a:stretch>
            <a:fillRect/>
          </a:stretch>
        </p:blipFill>
        <p:spPr>
          <a:xfrm>
            <a:off x="7641408" y="6266814"/>
            <a:ext cx="964100" cy="518884"/>
          </a:xfrm>
          <a:prstGeom prst="rect">
            <a:avLst/>
          </a:prstGeom>
        </p:spPr>
      </p:pic>
      <p:pic>
        <p:nvPicPr>
          <p:cNvPr id="1240" name="Picture 2"/>
          <p:cNvPicPr>
            <a:picLocks noChangeAspect="1" noChangeArrowheads="1"/>
          </p:cNvPicPr>
          <p:nvPr/>
        </p:nvPicPr>
        <p:blipFill>
          <a:blip r:embed="rId13"/>
          <a:stretch>
            <a:fillRect/>
          </a:stretch>
        </p:blipFill>
        <p:spPr>
          <a:xfrm>
            <a:off x="175676" y="3122919"/>
            <a:ext cx="1104916" cy="599082"/>
          </a:xfrm>
          <a:prstGeom prst="rect">
            <a:avLst/>
          </a:prstGeom>
          <a:solidFill>
            <a:srgbClr val="FFFFFF"/>
          </a:solidFill>
          <a:ln>
            <a:solidFill>
              <a:srgbClr val="003DA5"/>
            </a:solidFill>
          </a:ln>
        </p:spPr>
      </p:pic>
      <p:grpSp>
        <p:nvGrpSpPr>
          <p:cNvPr id="1241" name="グループ化 5"/>
          <p:cNvGrpSpPr/>
          <p:nvPr/>
        </p:nvGrpSpPr>
        <p:grpSpPr>
          <a:xfrm>
            <a:off x="161466" y="1921933"/>
            <a:ext cx="1291370" cy="1147965"/>
            <a:chOff x="4808985" y="1740048"/>
            <a:chExt cx="1436256" cy="1264256"/>
          </a:xfrm>
        </p:grpSpPr>
        <p:sp>
          <p:nvSpPr>
            <p:cNvPr id="1242" name="正方形/長方形 1"/>
            <p:cNvSpPr/>
            <p:nvPr/>
          </p:nvSpPr>
          <p:spPr>
            <a:xfrm>
              <a:off x="4808985" y="1740048"/>
              <a:ext cx="979356" cy="126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43" name="グループ化 4"/>
            <p:cNvGrpSpPr/>
            <p:nvPr/>
          </p:nvGrpSpPr>
          <p:grpSpPr>
            <a:xfrm>
              <a:off x="4903802" y="1782213"/>
              <a:ext cx="849069" cy="218524"/>
              <a:chOff x="7386296" y="1690937"/>
              <a:chExt cx="849069" cy="218524"/>
            </a:xfrm>
          </p:grpSpPr>
          <p:sp>
            <p:nvSpPr>
              <p:cNvPr id="1244" name="楕円 2"/>
              <p:cNvSpPr/>
              <p:nvPr/>
            </p:nvSpPr>
            <p:spPr>
              <a:xfrm>
                <a:off x="7386296" y="1710199"/>
                <a:ext cx="180000" cy="1800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正方形/長方形 3"/>
              <p:cNvSpPr/>
              <p:nvPr/>
            </p:nvSpPr>
            <p:spPr>
              <a:xfrm>
                <a:off x="7493105" y="1690937"/>
                <a:ext cx="742260" cy="21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モビリティ</a:t>
                </a:r>
                <a:endParaRPr kumimoji="1" lang="ja-JP" altLang="en-US" sz="800" dirty="0">
                  <a:solidFill>
                    <a:schemeClr val="tx1"/>
                  </a:solidFill>
                </a:endParaRPr>
              </a:p>
            </p:txBody>
          </p:sp>
        </p:grpSp>
        <p:grpSp>
          <p:nvGrpSpPr>
            <p:cNvPr id="1246" name="グループ化 51"/>
            <p:cNvGrpSpPr/>
            <p:nvPr/>
          </p:nvGrpSpPr>
          <p:grpSpPr>
            <a:xfrm>
              <a:off x="4903802" y="2013779"/>
              <a:ext cx="1341439" cy="199262"/>
              <a:chOff x="7386296" y="1690937"/>
              <a:chExt cx="1341439" cy="199262"/>
            </a:xfrm>
          </p:grpSpPr>
          <p:sp>
            <p:nvSpPr>
              <p:cNvPr id="1247" name="楕円 52"/>
              <p:cNvSpPr/>
              <p:nvPr/>
            </p:nvSpPr>
            <p:spPr>
              <a:xfrm>
                <a:off x="7386296" y="1710199"/>
                <a:ext cx="180000" cy="180000"/>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8" name="正方形/長方形 53"/>
              <p:cNvSpPr/>
              <p:nvPr/>
            </p:nvSpPr>
            <p:spPr>
              <a:xfrm>
                <a:off x="7474612" y="1690937"/>
                <a:ext cx="1253123" cy="19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暑さに対応したまち</a:t>
                </a:r>
                <a:endParaRPr kumimoji="1" lang="ja-JP" altLang="en-US" sz="800" dirty="0">
                  <a:solidFill>
                    <a:schemeClr val="tx1"/>
                  </a:solidFill>
                </a:endParaRPr>
              </a:p>
            </p:txBody>
          </p:sp>
        </p:grpSp>
        <p:grpSp>
          <p:nvGrpSpPr>
            <p:cNvPr id="1249" name="グループ化 54"/>
            <p:cNvGrpSpPr/>
            <p:nvPr/>
          </p:nvGrpSpPr>
          <p:grpSpPr>
            <a:xfrm>
              <a:off x="4903802" y="2259774"/>
              <a:ext cx="849069" cy="218524"/>
              <a:chOff x="7386296" y="1690937"/>
              <a:chExt cx="849069" cy="218524"/>
            </a:xfrm>
          </p:grpSpPr>
          <p:sp>
            <p:nvSpPr>
              <p:cNvPr id="1250" name="楕円 55"/>
              <p:cNvSpPr/>
              <p:nvPr/>
            </p:nvSpPr>
            <p:spPr>
              <a:xfrm>
                <a:off x="7386296" y="1710199"/>
                <a:ext cx="180000" cy="1800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1" name="正方形/長方形 56"/>
              <p:cNvSpPr/>
              <p:nvPr/>
            </p:nvSpPr>
            <p:spPr>
              <a:xfrm>
                <a:off x="7493105" y="1690937"/>
                <a:ext cx="742260" cy="21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産業創造</a:t>
                </a:r>
                <a:endParaRPr kumimoji="1" lang="ja-JP" altLang="en-US" sz="800" dirty="0">
                  <a:solidFill>
                    <a:schemeClr val="tx1"/>
                  </a:solidFill>
                </a:endParaRPr>
              </a:p>
            </p:txBody>
          </p:sp>
        </p:grpSp>
        <p:grpSp>
          <p:nvGrpSpPr>
            <p:cNvPr id="1252" name="グループ化 57"/>
            <p:cNvGrpSpPr/>
            <p:nvPr/>
          </p:nvGrpSpPr>
          <p:grpSpPr>
            <a:xfrm>
              <a:off x="4903802" y="2503755"/>
              <a:ext cx="876806" cy="218524"/>
              <a:chOff x="7386296" y="1690937"/>
              <a:chExt cx="876806" cy="218524"/>
            </a:xfrm>
          </p:grpSpPr>
          <p:sp>
            <p:nvSpPr>
              <p:cNvPr id="1253" name="楕円 58"/>
              <p:cNvSpPr/>
              <p:nvPr/>
            </p:nvSpPr>
            <p:spPr>
              <a:xfrm>
                <a:off x="7386296" y="1710199"/>
                <a:ext cx="180000" cy="180000"/>
              </a:xfrm>
              <a:prstGeom prst="ellipse">
                <a:avLst/>
              </a:prstGeom>
              <a:noFill/>
              <a:ln>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4" name="正方形/長方形 59"/>
              <p:cNvSpPr/>
              <p:nvPr/>
            </p:nvSpPr>
            <p:spPr>
              <a:xfrm>
                <a:off x="7520842" y="1690937"/>
                <a:ext cx="742260" cy="21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ウェルネス</a:t>
                </a:r>
                <a:endParaRPr kumimoji="1" lang="ja-JP" altLang="en-US" sz="800" dirty="0">
                  <a:solidFill>
                    <a:schemeClr val="tx1"/>
                  </a:solidFill>
                </a:endParaRPr>
              </a:p>
            </p:txBody>
          </p:sp>
        </p:grpSp>
        <p:grpSp>
          <p:nvGrpSpPr>
            <p:cNvPr id="1255" name="グループ化 60"/>
            <p:cNvGrpSpPr/>
            <p:nvPr/>
          </p:nvGrpSpPr>
          <p:grpSpPr>
            <a:xfrm>
              <a:off x="4903802" y="2749468"/>
              <a:ext cx="858314" cy="218524"/>
              <a:chOff x="7386296" y="1690937"/>
              <a:chExt cx="858314" cy="218524"/>
            </a:xfrm>
          </p:grpSpPr>
          <p:sp>
            <p:nvSpPr>
              <p:cNvPr id="1256" name="楕円 61"/>
              <p:cNvSpPr/>
              <p:nvPr/>
            </p:nvSpPr>
            <p:spPr>
              <a:xfrm>
                <a:off x="7386296" y="1710199"/>
                <a:ext cx="180000" cy="180000"/>
              </a:xfrm>
              <a:prstGeom prst="ellipse">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7" name="正方形/長方形 62"/>
              <p:cNvSpPr/>
              <p:nvPr/>
            </p:nvSpPr>
            <p:spPr>
              <a:xfrm>
                <a:off x="7502350" y="1690937"/>
                <a:ext cx="742260" cy="21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安全・安心</a:t>
                </a:r>
                <a:endParaRPr kumimoji="1" lang="ja-JP" altLang="en-US" sz="800" dirty="0">
                  <a:solidFill>
                    <a:schemeClr val="tx1"/>
                  </a:solidFill>
                </a:endParaRPr>
              </a:p>
            </p:txBody>
          </p:sp>
        </p:grpSp>
      </p:grpSp>
      <p:sp>
        <p:nvSpPr>
          <p:cNvPr id="1258" name="正方形/長方形 6"/>
          <p:cNvSpPr/>
          <p:nvPr/>
        </p:nvSpPr>
        <p:spPr>
          <a:xfrm>
            <a:off x="161466" y="6171030"/>
            <a:ext cx="2448272" cy="565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lang="ja-JP" altLang="en-US"/>
            </a:pPr>
            <a:r>
              <a:rPr lang="ja-JP" altLang="en-US" sz="1600" dirty="0">
                <a:solidFill>
                  <a:schemeClr val="tx1"/>
                </a:solidFill>
                <a:latin typeface="ＭＳ Ｐゴシック" panose="020B0600070205080204" pitchFamily="50" charset="-128"/>
                <a:ea typeface="ＭＳ Ｐゴシック" panose="020B0600070205080204" pitchFamily="50" charset="-128"/>
              </a:rPr>
              <a:t>■対象区域のビジョン</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r>
              <a:rPr lang="ja-JP" altLang="en-US" sz="1050"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暑さ</a:t>
            </a:r>
            <a:r>
              <a:rPr lang="ja-JP" altLang="en-US" sz="1050" dirty="0">
                <a:solidFill>
                  <a:schemeClr val="tx1"/>
                </a:solidFill>
                <a:latin typeface="ＭＳ Ｐゴシック" panose="020B0600070205080204" pitchFamily="50" charset="-128"/>
                <a:ea typeface="ＭＳ Ｐゴシック" panose="020B0600070205080204" pitchFamily="50" charset="-128"/>
              </a:rPr>
              <a:t>対策のまちから発信する持続</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可能</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lvl="0">
              <a:defRPr lang="ja-JP" altLang="en-US"/>
            </a:pPr>
            <a:r>
              <a:rPr lang="ja-JP" altLang="en-US" sz="1050" dirty="0" smtClean="0">
                <a:solidFill>
                  <a:schemeClr val="tx1"/>
                </a:solidFill>
                <a:latin typeface="ＭＳ Ｐゴシック" panose="020B0600070205080204" pitchFamily="50" charset="-128"/>
                <a:ea typeface="ＭＳ Ｐゴシック" panose="020B0600070205080204" pitchFamily="50" charset="-128"/>
              </a:rPr>
              <a:t> なまちづくり</a:t>
            </a:r>
            <a:endParaRPr kumimoji="1" lang="ja-JP" altLang="en-US" dirty="0">
              <a:solidFill>
                <a:schemeClr val="tx1"/>
              </a:solidFill>
            </a:endParaRPr>
          </a:p>
        </p:txBody>
      </p:sp>
      <p:sp>
        <p:nvSpPr>
          <p:cNvPr id="1259" name="正方形/長方形 39"/>
          <p:cNvSpPr/>
          <p:nvPr/>
        </p:nvSpPr>
        <p:spPr>
          <a:xfrm>
            <a:off x="2901141" y="3155052"/>
            <a:ext cx="4572001" cy="288000"/>
          </a:xfrm>
          <a:prstGeom prst="rect">
            <a:avLst/>
          </a:prstGeom>
          <a:solidFill>
            <a:srgbClr val="003DA5"/>
          </a:solidFill>
          <a:ln w="28575">
            <a:solidFill>
              <a:srgbClr val="003DA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モビリティ</a:t>
            </a:r>
          </a:p>
        </p:txBody>
      </p:sp>
      <p:pic>
        <p:nvPicPr>
          <p:cNvPr id="1260" name="図 7"/>
          <p:cNvPicPr>
            <a:picLocks noChangeAspect="1"/>
          </p:cNvPicPr>
          <p:nvPr/>
        </p:nvPicPr>
        <p:blipFill>
          <a:blip r:embed="rId14"/>
          <a:srcRect l="5284" t="7362" r="1091" b="9003"/>
          <a:stretch>
            <a:fillRect/>
          </a:stretch>
        </p:blipFill>
        <p:spPr>
          <a:xfrm>
            <a:off x="7620224" y="4083127"/>
            <a:ext cx="1254372" cy="954820"/>
          </a:xfrm>
          <a:prstGeom prst="rect">
            <a:avLst/>
          </a:prstGeom>
        </p:spPr>
      </p:pic>
      <p:sp>
        <p:nvSpPr>
          <p:cNvPr id="1261" name="スライド番号プレースホルダー 1"/>
          <p:cNvSpPr>
            <a:spLocks noGrp="1"/>
          </p:cNvSpPr>
          <p:nvPr>
            <p:ph type="sldNum" sz="quarter" idx="12"/>
          </p:nvPr>
        </p:nvSpPr>
        <p:spPr/>
        <p:txBody>
          <a:bodyPr/>
          <a:lstStyle/>
          <a:p>
            <a:pPr>
              <a:defRPr/>
            </a:pPr>
            <a:fld id="{ED70751B-34C4-41F7-9A42-B8AF8614956A}" type="slidenum">
              <a:rPr lang="en-US" altLang="ja-JP" smtClean="0"/>
              <a:pPr>
                <a:defRPr/>
              </a:pPr>
              <a:t>7</a:t>
            </a:fld>
            <a:endParaRPr lang="en-US" altLang="ja-JP"/>
          </a:p>
        </p:txBody>
      </p:sp>
    </p:spTree>
    <p:extLst>
      <p:ext uri="{BB962C8B-B14F-4D97-AF65-F5344CB8AC3E}">
        <p14:creationId xmlns:p14="http://schemas.microsoft.com/office/powerpoint/2010/main" val="59593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67" name="図 1"/>
          <p:cNvPicPr>
            <a:picLocks noChangeAspect="1"/>
          </p:cNvPicPr>
          <p:nvPr/>
        </p:nvPicPr>
        <p:blipFill>
          <a:blip r:embed="rId1"/>
          <a:stretch>
            <a:fillRect/>
          </a:stretch>
        </p:blipFill>
        <p:spPr>
          <a:xfrm>
            <a:off x="417000" y="364647"/>
            <a:ext cx="4463557" cy="6448323"/>
          </a:xfrm>
          <a:prstGeom prst="rect">
            <a:avLst/>
          </a:prstGeom>
        </p:spPr>
      </p:pic>
      <p:pic>
        <p:nvPicPr>
          <p:cNvPr id="1268" name="図 2"/>
          <p:cNvPicPr>
            <a:picLocks noChangeAspect="1"/>
          </p:cNvPicPr>
          <p:nvPr/>
        </p:nvPicPr>
        <p:blipFill>
          <a:blip r:embed="rId2"/>
          <a:stretch>
            <a:fillRect/>
          </a:stretch>
        </p:blipFill>
        <p:spPr>
          <a:xfrm>
            <a:off x="4953644" y="364618"/>
            <a:ext cx="4427676" cy="6450514"/>
          </a:xfrm>
          <a:prstGeom prst="rect">
            <a:avLst/>
          </a:prstGeom>
        </p:spPr>
      </p:pic>
      <p:sp>
        <p:nvSpPr>
          <p:cNvPr id="1269" name="スライド番号プレースホルダー 3"/>
          <p:cNvSpPr>
            <a:spLocks noGrp="1"/>
          </p:cNvSpPr>
          <p:nvPr>
            <p:ph type="sldNum" sz="quarter" idx="12"/>
          </p:nvPr>
        </p:nvSpPr>
        <p:spPr/>
        <p:txBody>
          <a:bodyPr/>
          <a:lstStyle/>
          <a:p>
            <a:pPr>
              <a:defRPr/>
            </a:pPr>
            <a:fld id="{ED70751B-34C4-41F7-9A42-B8AF8614956A}" type="slidenum">
              <a:rPr lang="en-US" altLang="ja-JP" smtClean="0"/>
              <a:pPr>
                <a:defRPr/>
              </a:pPr>
              <a:t>8</a:t>
            </a:fld>
            <a:endParaRPr lang="en-US" altLang="ja-JP"/>
          </a:p>
        </p:txBody>
      </p:sp>
      <p:sp>
        <p:nvSpPr>
          <p:cNvPr id="1270" name="テキスト 171"/>
          <p:cNvSpPr txBox="1"/>
          <p:nvPr/>
        </p:nvSpPr>
        <p:spPr>
          <a:xfrm>
            <a:off x="200472" y="36561"/>
            <a:ext cx="6624736" cy="368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800" dirty="0" smtClean="0">
                <a:latin typeface="ＭＳ Ｐゴシック" panose="020B0600070205080204" pitchFamily="50" charset="-128"/>
                <a:ea typeface="ＭＳ Ｐゴシック" panose="020B0600070205080204" pitchFamily="50" charset="-128"/>
              </a:rPr>
              <a:t>⑵－バス隊列走行の実証実験</a:t>
            </a:r>
            <a:endParaRPr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30792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2" name="テキスト 147"/>
          <p:cNvSpPr txBox="1"/>
          <p:nvPr/>
        </p:nvSpPr>
        <p:spPr>
          <a:xfrm>
            <a:off x="129015" y="244224"/>
            <a:ext cx="5077798" cy="23074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１１／２１、風の強い中、説明会を実施しました。</a:t>
            </a:r>
            <a:endParaRPr lang="en-US" altLang="ja-JP" sz="12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自動</a:t>
            </a:r>
            <a:r>
              <a:rPr lang="ja-JP" altLang="en-US" sz="1200" dirty="0">
                <a:latin typeface="ＭＳ Ｐゴシック" panose="020B0600070205080204" pitchFamily="50" charset="-128"/>
                <a:ea typeface="ＭＳ Ｐゴシック" panose="020B0600070205080204" pitchFamily="50" charset="-128"/>
              </a:rPr>
              <a:t>運転</a:t>
            </a:r>
            <a:r>
              <a:rPr lang="ja-JP" altLang="en-US" sz="1200" dirty="0" smtClean="0">
                <a:latin typeface="ＭＳ Ｐゴシック" panose="020B0600070205080204" pitchFamily="50" charset="-128"/>
                <a:ea typeface="ＭＳ Ｐゴシック" panose="020B0600070205080204" pitchFamily="50" charset="-128"/>
              </a:rPr>
              <a:t>でよくある、落ち葉などの障害物検知について</a:t>
            </a:r>
            <a:r>
              <a:rPr lang="ja-JP" altLang="en-US" sz="1200" dirty="0">
                <a:latin typeface="ＭＳ Ｐゴシック" panose="020B0600070205080204" pitchFamily="50" charset="-128"/>
                <a:ea typeface="ＭＳ Ｐゴシック" panose="020B0600070205080204" pitchFamily="50" charset="-128"/>
              </a:rPr>
              <a:t>は</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前の車の有人</a:t>
            </a:r>
            <a:r>
              <a:rPr lang="ja-JP" altLang="en-US" sz="1200" dirty="0">
                <a:latin typeface="ＭＳ Ｐゴシック" panose="020B0600070205080204" pitchFamily="50" charset="-128"/>
                <a:ea typeface="ＭＳ Ｐゴシック" panose="020B0600070205080204" pitchFamily="50" charset="-128"/>
              </a:rPr>
              <a:t>ドライバ</a:t>
            </a:r>
            <a:r>
              <a:rPr lang="ja-JP" altLang="en-US" sz="1200" dirty="0" smtClean="0">
                <a:latin typeface="ＭＳ Ｐゴシック" panose="020B0600070205080204" pitchFamily="50" charset="-128"/>
                <a:ea typeface="ＭＳ Ｐゴシック" panose="020B0600070205080204" pitchFamily="50" charset="-128"/>
              </a:rPr>
              <a:t>ーがアクセル・ブレーキを制御する</a:t>
            </a:r>
            <a:endParaRPr lang="en-US" altLang="ja-JP" sz="12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関係上、そのような検知が必要ありませんでした。</a:t>
            </a:r>
            <a:endParaRPr lang="en-US" altLang="ja-JP" sz="12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翌１１／２２は、打って変わったような</a:t>
            </a:r>
            <a:r>
              <a:rPr lang="ja-JP" altLang="en-US" sz="1200" dirty="0" smtClean="0">
                <a:latin typeface="ＭＳ Ｐゴシック" panose="020B0600070205080204" pitchFamily="50" charset="-128"/>
                <a:ea typeface="ＭＳ Ｐゴシック" panose="020B0600070205080204" pitchFamily="50" charset="-128"/>
              </a:rPr>
              <a:t>穏やかな天気でした。</a:t>
            </a:r>
            <a:endParaRPr lang="en-US" altLang="ja-JP" sz="12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２日間で、延べ１００人の方に御乗車をいただきました。</a:t>
            </a:r>
            <a:endParaRPr lang="ja-JP" altLang="en-US" sz="1200" dirty="0" smtClean="0">
              <a:latin typeface="ＭＳ Ｐゴシック" panose="020B0600070205080204" pitchFamily="50" charset="-128"/>
              <a:ea typeface="ＭＳ Ｐゴシック" panose="020B0600070205080204" pitchFamily="50" charset="-128"/>
            </a:endParaRPr>
          </a:p>
          <a:p>
            <a:pPr>
              <a:defRPr lang="ja-JP" altLang="en-US"/>
            </a:pPr>
            <a:endParaRPr lang="ja-JP" altLang="en-US" sz="12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この</a:t>
            </a:r>
            <a:r>
              <a:rPr lang="ja-JP" altLang="en-US" sz="1200" dirty="0">
                <a:latin typeface="ＭＳ Ｐゴシック" panose="020B0600070205080204" pitchFamily="50" charset="-128"/>
                <a:ea typeface="ＭＳ Ｐゴシック" panose="020B0600070205080204" pitchFamily="50" charset="-128"/>
              </a:rPr>
              <a:t>手法</a:t>
            </a:r>
            <a:r>
              <a:rPr lang="ja-JP" altLang="en-US" sz="1200" dirty="0" smtClean="0">
                <a:latin typeface="ＭＳ Ｐゴシック" panose="020B0600070205080204" pitchFamily="50" charset="-128"/>
                <a:ea typeface="ＭＳ Ｐゴシック" panose="020B0600070205080204" pitchFamily="50" charset="-128"/>
              </a:rPr>
              <a:t>は、前のクルマとの同期さえあればどこに持っていくことも可能ですので、技術上、この手法の可能性は十分にあるのではないか、と感じました。</a:t>
            </a:r>
            <a:endParaRPr lang="ja-JP" altLang="en-US" sz="1400" dirty="0" smtClean="0">
              <a:latin typeface="ＭＳ Ｐゴシック" panose="020B0600070205080204" pitchFamily="50" charset="-128"/>
              <a:ea typeface="ＭＳ Ｐゴシック" panose="020B0600070205080204" pitchFamily="50" charset="-128"/>
            </a:endParaRPr>
          </a:p>
          <a:p>
            <a:pPr>
              <a:defRPr lang="ja-JP" altLang="en-US"/>
            </a:pPr>
            <a:r>
              <a:rPr lang="ja-JP" altLang="en-US" sz="1200" dirty="0" smtClean="0">
                <a:latin typeface="ＭＳ Ｐゴシック" panose="020B0600070205080204" pitchFamily="50" charset="-128"/>
                <a:ea typeface="ＭＳ Ｐゴシック" panose="020B0600070205080204" pitchFamily="50" charset="-128"/>
              </a:rPr>
              <a:t>一方で、</a:t>
            </a:r>
            <a:r>
              <a:rPr lang="ja-JP" altLang="en-US" sz="1200" dirty="0" smtClean="0">
                <a:latin typeface="ＭＳ Ｐゴシック" panose="020B0600070205080204" pitchFamily="50" charset="-128"/>
                <a:ea typeface="ＭＳ Ｐゴシック" panose="020B0600070205080204" pitchFamily="50" charset="-128"/>
              </a:rPr>
              <a:t>速度の強弱、</a:t>
            </a:r>
            <a:r>
              <a:rPr lang="ja-JP" altLang="en-US" sz="1200" dirty="0" smtClean="0">
                <a:latin typeface="ＭＳ Ｐゴシック" panose="020B0600070205080204" pitchFamily="50" charset="-128"/>
                <a:ea typeface="ＭＳ Ｐゴシック" panose="020B0600070205080204" pitchFamily="50" charset="-128"/>
              </a:rPr>
              <a:t>乗車人員の加重の変動と制動距離のバランス、隊列走行を成立させるシステムとしての手法、また、こういったクルマが走る交通環境の整備等が、今後課題となってきます。</a:t>
            </a:r>
            <a:endParaRPr lang="ja-JP" altLang="en-US" sz="1200" dirty="0" smtClean="0">
              <a:latin typeface="ＭＳ Ｐゴシック" panose="020B0600070205080204" pitchFamily="50" charset="-128"/>
              <a:ea typeface="ＭＳ Ｐゴシック" panose="020B0600070205080204" pitchFamily="50" charset="-128"/>
            </a:endParaRPr>
          </a:p>
        </p:txBody>
      </p:sp>
      <p:grpSp>
        <p:nvGrpSpPr>
          <p:cNvPr id="1273" name="グループ化 9"/>
          <p:cNvGrpSpPr/>
          <p:nvPr/>
        </p:nvGrpSpPr>
        <p:grpSpPr>
          <a:xfrm>
            <a:off x="119484" y="2736321"/>
            <a:ext cx="3665921" cy="2448835"/>
            <a:chOff x="3656856" y="2564904"/>
            <a:chExt cx="5928803" cy="3960440"/>
          </a:xfrm>
        </p:grpSpPr>
        <p:pic>
          <p:nvPicPr>
            <p:cNvPr id="1274" name="図 5"/>
            <p:cNvPicPr>
              <a:picLocks noChangeAspect="1"/>
            </p:cNvPicPr>
            <p:nvPr/>
          </p:nvPicPr>
          <p:blipFill>
            <a:blip r:embed="rId1"/>
            <a:stretch>
              <a:fillRect/>
            </a:stretch>
          </p:blipFill>
          <p:spPr>
            <a:xfrm>
              <a:off x="3656856" y="2564904"/>
              <a:ext cx="5928803" cy="3960440"/>
            </a:xfrm>
            <a:prstGeom prst="rect">
              <a:avLst/>
            </a:prstGeom>
          </p:spPr>
        </p:pic>
        <p:sp>
          <p:nvSpPr>
            <p:cNvPr id="1275" name="平行四辺形 7"/>
            <p:cNvSpPr/>
            <p:nvPr/>
          </p:nvSpPr>
          <p:spPr>
            <a:xfrm>
              <a:off x="4953000" y="5157192"/>
              <a:ext cx="216024" cy="144016"/>
            </a:xfrm>
            <a:prstGeom prst="parallelogram">
              <a:avLst>
                <a:gd name="adj" fmla="val 0"/>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6" name="平行四辺形 8"/>
            <p:cNvSpPr/>
            <p:nvPr/>
          </p:nvSpPr>
          <p:spPr>
            <a:xfrm>
              <a:off x="7905328" y="4725144"/>
              <a:ext cx="144016" cy="72008"/>
            </a:xfrm>
            <a:prstGeom prst="parallelogram">
              <a:avLst>
                <a:gd name="adj" fmla="val 0"/>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7" name="スライド番号プレースホルダー 11"/>
          <p:cNvSpPr>
            <a:spLocks noGrp="1"/>
          </p:cNvSpPr>
          <p:nvPr>
            <p:ph type="sldNum" sz="quarter" idx="12"/>
          </p:nvPr>
        </p:nvSpPr>
        <p:spPr/>
        <p:txBody>
          <a:bodyPr/>
          <a:lstStyle/>
          <a:p>
            <a:pPr>
              <a:defRPr/>
            </a:pPr>
            <a:fld id="{ED70751B-34C4-41F7-9A42-B8AF8614956A}" type="slidenum">
              <a:rPr lang="en-US" altLang="ja-JP" smtClean="0"/>
              <a:pPr>
                <a:defRPr/>
              </a:pPr>
              <a:t>9</a:t>
            </a:fld>
            <a:endParaRPr lang="en-US" altLang="ja-JP"/>
          </a:p>
        </p:txBody>
      </p:sp>
      <p:pic>
        <p:nvPicPr>
          <p:cNvPr id="1278" name="図 2"/>
          <p:cNvPicPr>
            <a:picLocks noChangeAspect="1"/>
          </p:cNvPicPr>
          <p:nvPr/>
        </p:nvPicPr>
        <p:blipFill>
          <a:blip r:embed="rId2"/>
          <a:stretch>
            <a:fillRect/>
          </a:stretch>
        </p:blipFill>
        <p:spPr>
          <a:xfrm>
            <a:off x="5599181" y="189000"/>
            <a:ext cx="3169819" cy="2377364"/>
          </a:xfrm>
          <a:prstGeom prst="rect">
            <a:avLst/>
          </a:prstGeom>
        </p:spPr>
      </p:pic>
      <p:pic>
        <p:nvPicPr>
          <p:cNvPr id="1279" name="図 162"/>
          <p:cNvPicPr>
            <a:picLocks noChangeAspect="1"/>
          </p:cNvPicPr>
          <p:nvPr/>
        </p:nvPicPr>
        <p:blipFill>
          <a:blip r:embed="rId3"/>
          <a:stretch>
            <a:fillRect/>
          </a:stretch>
        </p:blipFill>
        <p:spPr>
          <a:xfrm>
            <a:off x="6249000" y="4148165"/>
            <a:ext cx="3265113" cy="2448835"/>
          </a:xfrm>
          <a:prstGeom prst="rect">
            <a:avLst/>
          </a:prstGeom>
        </p:spPr>
      </p:pic>
      <p:pic>
        <p:nvPicPr>
          <p:cNvPr id="1280" name="図 163"/>
          <p:cNvPicPr>
            <a:picLocks noChangeAspect="1"/>
          </p:cNvPicPr>
          <p:nvPr/>
        </p:nvPicPr>
        <p:blipFill>
          <a:blip r:embed="rId4"/>
          <a:stretch>
            <a:fillRect/>
          </a:stretch>
        </p:blipFill>
        <p:spPr>
          <a:xfrm>
            <a:off x="4017000" y="2736394"/>
            <a:ext cx="3671158" cy="2452333"/>
          </a:xfrm>
          <a:prstGeom prst="rect">
            <a:avLst/>
          </a:prstGeom>
        </p:spPr>
      </p:pic>
    </p:spTree>
    <p:extLst>
      <p:ext uri="{BB962C8B-B14F-4D97-AF65-F5344CB8AC3E}">
        <p14:creationId xmlns:p14="http://schemas.microsoft.com/office/powerpoint/2010/main" val="68069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tileRect/>
        </a:gradFill>
        <a:gradFill rotWithShape="1">
          <a:gsLst>
            <a:gs pos="0">
              <a:schemeClr val="phClr">
                <a:tint val="96000"/>
              </a:schemeClr>
            </a:gs>
            <a:gs pos="78000">
              <a:schemeClr val="phClr">
                <a:shade val="94000"/>
                <a:lumMod val="94000"/>
              </a:schemeClr>
            </a:gs>
          </a:gsLst>
          <a:lin ang="5400000" scaled="0"/>
          <a:tileRect/>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tileRect/>
        </a:gradFill>
        <a:gradFill rotWithShape="1">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17513</TotalTime>
  <Words>2839</Words>
  <Application>JUST Focus</Application>
  <PresentationFormat>ユーザー設定</PresentationFormat>
  <Paragraphs>357</Paragraphs>
  <Slides>18</Slides>
  <Notes>2</Notes>
  <HiddenSlides>0</HiddenSlides>
  <MMClips>1</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17</vt:i4>
      </vt:variant>
    </vt:vector>
  </HeadingPairs>
  <TitlesOfParts>
    <vt:vector size="33" baseType="lpstr">
      <vt:lpstr>BIZ UDPゴシック</vt:lpstr>
      <vt:lpstr>BIZ UDゴシック</vt:lpstr>
      <vt:lpstr>ＭＳ Ｐゴシック</vt:lpstr>
      <vt:lpstr>ＭＳ Ｐ明朝</vt:lpstr>
      <vt:lpstr>ＭＳ ゴシック</vt:lpstr>
      <vt:lpstr>ＭＳ 明朝</vt:lpstr>
      <vt:lpstr>UD デジタル 教科書体 NK-B</vt:lpstr>
      <vt:lpstr>メイリオ</vt:lpstr>
      <vt:lpstr>Arial</vt:lpstr>
      <vt:lpstr>Calibri</vt:lpstr>
      <vt:lpstr>Tahoma</vt:lpstr>
      <vt:lpstr>Times New Roman</vt:lpstr>
      <vt:lpstr>Trebuchet MS</vt:lpstr>
      <vt:lpstr>Wingdings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Printed>2020-11-26T04:23:57Z</cp:lastPrinted>
  <dcterms:created xsi:type="dcterms:W3CDTF">2007-06-19T07:03:32Z</dcterms:created>
  <dcterms:modified xsi:type="dcterms:W3CDTF">2021-07-09T04:18:04Z</dcterms:modified>
</cp:coreProperties>
</file>

<file path=docProps/custom.xml><?xml version="1.0" encoding="utf-8"?>
<Properties xmlns:vt="http://schemas.openxmlformats.org/officeDocument/2006/docPropsVTypes" xmlns="http://schemas.openxmlformats.org/officeDocument/2006/custom-properties"/>
</file>