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A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4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885" y="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427" y="9654762"/>
            <a:ext cx="3048159" cy="510003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r">
              <a:defRPr sz="1200"/>
            </a:lvl1pPr>
          </a:lstStyle>
          <a:p>
            <a:fld id="{F8F232E6-F18A-4958-92DD-025F3A8AAD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552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984427" y="1"/>
            <a:ext cx="3048159" cy="338825"/>
          </a:xfrm>
          <a:prstGeom prst="rect">
            <a:avLst/>
          </a:prstGeom>
        </p:spPr>
        <p:txBody>
          <a:bodyPr vert="horz" lIns="93900" tIns="46950" rIns="93900" bIns="46950" rtlCol="0" anchor="ctr"/>
          <a:lstStyle>
            <a:lvl1pPr algn="r"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7" y="9654762"/>
            <a:ext cx="3048159" cy="510003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r">
              <a:defRPr sz="1200"/>
            </a:lvl1pPr>
          </a:lstStyle>
          <a:p>
            <a:fld id="{851F7DAB-5977-4675-8258-43DFB73BFC1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4"/>
          </p:nvPr>
        </p:nvSpPr>
        <p:spPr>
          <a:xfrm>
            <a:off x="1" y="9654762"/>
            <a:ext cx="3048159" cy="510003"/>
          </a:xfrm>
          <a:prstGeom prst="rect">
            <a:avLst/>
          </a:prstGeom>
        </p:spPr>
        <p:txBody>
          <a:bodyPr vert="horz" lIns="93900" tIns="46950" rIns="93900" bIns="469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" name="スライド イメージ プレースホルダー 10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71588"/>
            <a:ext cx="2573337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0" tIns="46950" rIns="93900" bIns="4695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749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01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74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5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69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8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49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70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0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72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70CAE24-095F-4E33-9F53-D20D7878091E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5382-95CE-4B29-8648-42B6B37DF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5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9092" y="106543"/>
            <a:ext cx="5328660" cy="404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622" y="699912"/>
            <a:ext cx="6400800" cy="753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38372" y="844157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5382-95CE-4B29-8648-42B6B37DFB6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19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2" descr="「NY おしゃれ」の画像検索結果"/>
          <p:cNvSpPr>
            <a:spLocks noChangeAspect="1" noChangeArrowheads="1"/>
          </p:cNvSpPr>
          <p:nvPr/>
        </p:nvSpPr>
        <p:spPr bwMode="auto">
          <a:xfrm>
            <a:off x="407377" y="-133350"/>
            <a:ext cx="281354" cy="28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ja-JP" altLang="en-US" sz="1662"/>
          </a:p>
        </p:txBody>
      </p:sp>
      <p:graphicFrame>
        <p:nvGraphicFramePr>
          <p:cNvPr id="86" name="表 85">
            <a:extLst>
              <a:ext uri="{FF2B5EF4-FFF2-40B4-BE49-F238E27FC236}">
                <a16:creationId xmlns:a16="http://schemas.microsoft.com/office/drawing/2014/main" id="{1A8CE0D5-748A-4A4B-AB57-65FDFFD2C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669695"/>
              </p:ext>
            </p:extLst>
          </p:nvPr>
        </p:nvGraphicFramePr>
        <p:xfrm>
          <a:off x="315003" y="2460271"/>
          <a:ext cx="6261100" cy="6374222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18657697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40102920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417120635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61478461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78592461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82076751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426912110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389522900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787264379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74824766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37338777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407834474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46853375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1577377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70171586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62627383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331500092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03676461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422986164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3747488909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338275863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51162331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4934749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3931081329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90140092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1217868367"/>
                    </a:ext>
                  </a:extLst>
                </a:gridCol>
              </a:tblGrid>
              <a:tr h="1558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□男性　　　　□女性　　　□無回答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117857"/>
                  </a:ext>
                </a:extLst>
              </a:tr>
              <a:tr h="5379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お申込代表者名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794032"/>
                  </a:ext>
                </a:extLst>
              </a:tr>
              <a:tr h="25223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ご連絡先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□自宅　　　　　□勤務先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ご住所は建物名・ビル名まで記入をお願い致します。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82379"/>
                  </a:ext>
                </a:extLst>
              </a:tr>
              <a:tr h="2522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ご住所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332496"/>
                  </a:ext>
                </a:extLst>
              </a:tr>
              <a:tr h="573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229602"/>
                  </a:ext>
                </a:extLst>
              </a:tr>
              <a:tr h="25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874359"/>
                  </a:ext>
                </a:extLst>
              </a:tr>
              <a:tr h="36071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携帯電話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538228"/>
                  </a:ext>
                </a:extLst>
              </a:tr>
              <a:tr h="18860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□男性　　　　□女性　　　□無回答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17656"/>
                  </a:ext>
                </a:extLst>
              </a:tr>
              <a:tr h="456978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同行者名①</a:t>
                      </a:r>
                    </a:p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7893"/>
                  </a:ext>
                </a:extLst>
              </a:tr>
              <a:tr h="2940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720702"/>
                  </a:ext>
                </a:extLst>
              </a:tr>
              <a:tr h="387070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携帯電話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583936"/>
                  </a:ext>
                </a:extLst>
              </a:tr>
              <a:tr h="169939">
                <a:tc>
                  <a:txBody>
                    <a:bodyPr/>
                    <a:lstStyle/>
                    <a:p>
                      <a:pPr marL="0" algn="ctr" defTabSz="514350" rtl="0" eaLnBrk="1" fontAlgn="ctr" latinLnBrk="0" hangingPunct="1"/>
                      <a:r>
                        <a:rPr kumimoji="1" lang="ja-JP" alt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ふりがな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□男性　　　　□女性　　　□無回答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80219"/>
                  </a:ext>
                </a:extLst>
              </a:tr>
              <a:tr h="490164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同行者名②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66670"/>
                  </a:ext>
                </a:extLst>
              </a:tr>
              <a:tr h="294098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72633"/>
                  </a:ext>
                </a:extLst>
              </a:tr>
              <a:tr h="371679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携帯電話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579441"/>
                  </a:ext>
                </a:extLst>
              </a:tr>
              <a:tr h="1778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□男性　　　　□女性　　　□無回答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47712"/>
                  </a:ext>
                </a:extLst>
              </a:tr>
              <a:tr h="542557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同行者名③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784094"/>
                  </a:ext>
                </a:extLst>
              </a:tr>
              <a:tr h="295980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2104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携帯電話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（任意）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224"/>
                  </a:ext>
                </a:extLst>
              </a:tr>
            </a:tbl>
          </a:graphicData>
        </a:graphic>
      </p:graphicFrame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7F4DB3C0-182D-468F-BBB5-77A616AB7366}"/>
              </a:ext>
            </a:extLst>
          </p:cNvPr>
          <p:cNvSpPr txBox="1"/>
          <p:nvPr/>
        </p:nvSpPr>
        <p:spPr>
          <a:xfrm>
            <a:off x="301361" y="1710405"/>
            <a:ext cx="6253071" cy="2308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ja-JP" sz="900" dirty="0"/>
              <a:t>※</a:t>
            </a:r>
            <a:r>
              <a:rPr kumimoji="1" lang="ja-JP" altLang="en-US" sz="900" dirty="0"/>
              <a:t>ご記入いただきました個人情報につきましては、本</a:t>
            </a:r>
            <a:r>
              <a:rPr lang="ja-JP" altLang="en-US" sz="900" dirty="0"/>
              <a:t>シンポジウムに関する業務以外の目的には使用しません。</a:t>
            </a:r>
            <a:endParaRPr lang="en-US" altLang="ja-JP" sz="900" dirty="0"/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C0744EC7-8A9C-4B14-A5AD-319F5C3E634E}"/>
              </a:ext>
            </a:extLst>
          </p:cNvPr>
          <p:cNvSpPr/>
          <p:nvPr/>
        </p:nvSpPr>
        <p:spPr>
          <a:xfrm>
            <a:off x="307544" y="105012"/>
            <a:ext cx="6253071" cy="3306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/>
              <a:t>2023</a:t>
            </a:r>
            <a:r>
              <a:rPr lang="ja-JP" altLang="en-US" b="1" dirty="0"/>
              <a:t>全国さくらシンポジウム</a:t>
            </a:r>
            <a:r>
              <a:rPr lang="en-US" altLang="ja-JP" b="1" dirty="0"/>
              <a:t>in</a:t>
            </a:r>
            <a:r>
              <a:rPr lang="ja-JP" altLang="en-US" b="1" dirty="0"/>
              <a:t>熊谷　申込書</a:t>
            </a:r>
            <a:endParaRPr kumimoji="1" lang="ja-JP" altLang="en-US" b="1" dirty="0"/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1B28876C-E042-4E3D-B6BB-CAC267C6F09E}"/>
              </a:ext>
            </a:extLst>
          </p:cNvPr>
          <p:cNvSpPr/>
          <p:nvPr/>
        </p:nvSpPr>
        <p:spPr>
          <a:xfrm>
            <a:off x="4160520" y="1935902"/>
            <a:ext cx="2400095" cy="3011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/>
              <a:t>申込先</a:t>
            </a:r>
            <a:r>
              <a:rPr lang="en-US" altLang="ja-JP" sz="800" b="1" dirty="0"/>
              <a:t>FAX</a:t>
            </a:r>
            <a:r>
              <a:rPr lang="ja-JP" altLang="en-US" sz="800" b="1" dirty="0"/>
              <a:t>：</a:t>
            </a:r>
            <a:r>
              <a:rPr lang="en-US" altLang="ja-JP" sz="800" b="1" dirty="0"/>
              <a:t>048-525-9335</a:t>
            </a:r>
            <a:endParaRPr kumimoji="1" lang="en-US" altLang="ja-JP" sz="800" b="1" dirty="0"/>
          </a:p>
          <a:p>
            <a:pPr algn="ctr"/>
            <a:r>
              <a:rPr lang="en-US" altLang="ja-JP" sz="800" b="1" dirty="0"/>
              <a:t>2023</a:t>
            </a:r>
            <a:r>
              <a:rPr lang="ja-JP" altLang="en-US" sz="800" b="1" dirty="0"/>
              <a:t>全国さくらシンポジウム</a:t>
            </a:r>
            <a:r>
              <a:rPr lang="en-US" altLang="ja-JP" sz="800" b="1" dirty="0"/>
              <a:t>in</a:t>
            </a:r>
            <a:r>
              <a:rPr lang="ja-JP" altLang="en-US" sz="800" b="1" dirty="0"/>
              <a:t>熊谷実行委員会</a:t>
            </a:r>
            <a:endParaRPr kumimoji="1" lang="en-US" altLang="ja-JP" sz="800" b="1" dirty="0"/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F6B9B55A-0843-4700-BF71-EAAB81D108A0}"/>
              </a:ext>
            </a:extLst>
          </p:cNvPr>
          <p:cNvSpPr txBox="1"/>
          <p:nvPr/>
        </p:nvSpPr>
        <p:spPr>
          <a:xfrm>
            <a:off x="1305776" y="2250550"/>
            <a:ext cx="4252797" cy="21544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800" b="1" dirty="0"/>
              <a:t>私は「</a:t>
            </a:r>
            <a:r>
              <a:rPr kumimoji="1" lang="en-US" altLang="ja-JP" sz="800" b="1" dirty="0"/>
              <a:t>2023</a:t>
            </a:r>
            <a:r>
              <a:rPr kumimoji="1" lang="ja-JP" altLang="en-US" sz="800" b="1" dirty="0"/>
              <a:t>全国さくらシンポジウム</a:t>
            </a:r>
            <a:r>
              <a:rPr kumimoji="1" lang="en-US" altLang="ja-JP" sz="800" b="1" dirty="0"/>
              <a:t>in</a:t>
            </a:r>
            <a:r>
              <a:rPr lang="ja-JP" altLang="en-US" sz="800" b="1" dirty="0"/>
              <a:t>熊谷</a:t>
            </a:r>
            <a:r>
              <a:rPr kumimoji="1" lang="ja-JP" altLang="en-US" sz="800" b="1" dirty="0"/>
              <a:t>」への参加を以下の通り申し込みます。</a:t>
            </a:r>
            <a:endParaRPr lang="en-US" altLang="ja-JP" sz="800" b="1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BC72A4D7-B63B-4B4D-8F36-6DC84E00139C}"/>
              </a:ext>
            </a:extLst>
          </p:cNvPr>
          <p:cNvSpPr txBox="1"/>
          <p:nvPr/>
        </p:nvSpPr>
        <p:spPr>
          <a:xfrm>
            <a:off x="281368" y="1993119"/>
            <a:ext cx="1885565" cy="21544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800" b="1" u="sng" dirty="0"/>
              <a:t>申込日：令和５年　　月　　　　日</a:t>
            </a:r>
            <a:endParaRPr lang="en-US" altLang="ja-JP" sz="800" b="1" u="sng" dirty="0"/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03A583AF-937A-4962-A078-3FA996F99537}"/>
              </a:ext>
            </a:extLst>
          </p:cNvPr>
          <p:cNvSpPr/>
          <p:nvPr/>
        </p:nvSpPr>
        <p:spPr>
          <a:xfrm>
            <a:off x="2840229" y="1938176"/>
            <a:ext cx="1210648" cy="3011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申込締切</a:t>
            </a:r>
            <a:endParaRPr kumimoji="1"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令和</a:t>
            </a:r>
            <a:r>
              <a:rPr lang="ja-JP" altLang="en-US" sz="800" b="1" dirty="0">
                <a:solidFill>
                  <a:schemeClr val="tx1"/>
                </a:solidFill>
              </a:rPr>
              <a:t>５</a:t>
            </a:r>
            <a:r>
              <a:rPr kumimoji="1" lang="ja-JP" altLang="en-US" sz="800" b="1" dirty="0">
                <a:solidFill>
                  <a:schemeClr val="tx1"/>
                </a:solidFill>
              </a:rPr>
              <a:t>年</a:t>
            </a:r>
            <a:r>
              <a:rPr lang="ja-JP" altLang="en-US" sz="800" b="1" dirty="0">
                <a:solidFill>
                  <a:schemeClr val="tx1"/>
                </a:solidFill>
              </a:rPr>
              <a:t>３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月１０日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4DB3C0-182D-468F-BBB5-77A616AB7366}"/>
              </a:ext>
            </a:extLst>
          </p:cNvPr>
          <p:cNvSpPr txBox="1"/>
          <p:nvPr/>
        </p:nvSpPr>
        <p:spPr>
          <a:xfrm>
            <a:off x="252204" y="8832213"/>
            <a:ext cx="6253071" cy="2616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ご予約完了後、</a:t>
            </a:r>
            <a:r>
              <a:rPr lang="en-US" altLang="ja-JP" sz="1100" dirty="0"/>
              <a:t>3</a:t>
            </a:r>
            <a:r>
              <a:rPr lang="ja-JP" altLang="en-US" sz="1100" dirty="0"/>
              <a:t>月</a:t>
            </a:r>
            <a:r>
              <a:rPr lang="en-US" altLang="ja-JP" sz="1100" dirty="0"/>
              <a:t>10</a:t>
            </a:r>
            <a:r>
              <a:rPr lang="ja-JP" altLang="en-US" sz="1100" dirty="0"/>
              <a:t>日以降代表者様宛に予約確認書をお送り致します。</a:t>
            </a:r>
            <a:endParaRPr lang="en-US" altLang="ja-JP" sz="11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25" y="817278"/>
            <a:ext cx="933450" cy="93345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07544" y="466651"/>
            <a:ext cx="63148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</a:rPr>
              <a:t>この申込書を使用してお申し込みができるのは、シンポジウムのみとなります。 </a:t>
            </a:r>
            <a:endParaRPr lang="en-US" altLang="ja-JP" sz="1400" b="1" dirty="0">
              <a:solidFill>
                <a:srgbClr val="FF0000"/>
              </a:solidFill>
            </a:endParaRPr>
          </a:p>
          <a:p>
            <a:pPr marL="144000" lvl="1"/>
            <a:r>
              <a:rPr lang="ja-JP" altLang="en-US" sz="1200" b="1" dirty="0">
                <a:solidFill>
                  <a:srgbClr val="FF0000"/>
                </a:solidFill>
              </a:rPr>
              <a:t>交流会・現地見学会・宿泊申込をご希望される場合は、</a:t>
            </a:r>
            <a:r>
              <a:rPr lang="en-US" altLang="ja-JP" sz="1200" b="1" dirty="0">
                <a:solidFill>
                  <a:srgbClr val="FF0000"/>
                </a:solidFill>
              </a:rPr>
              <a:t>WEB</a:t>
            </a:r>
            <a:r>
              <a:rPr lang="ja-JP" altLang="en-US" sz="1200" b="1" dirty="0">
                <a:solidFill>
                  <a:srgbClr val="FF0000"/>
                </a:solidFill>
              </a:rPr>
              <a:t>申込のみとなります。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 marL="144000" lvl="1"/>
            <a:r>
              <a:rPr lang="en-US" altLang="ja-JP" sz="1200" b="1" dirty="0">
                <a:solidFill>
                  <a:srgbClr val="FF0000"/>
                </a:solidFill>
              </a:rPr>
              <a:t>QR</a:t>
            </a:r>
            <a:r>
              <a:rPr lang="ja-JP" altLang="en-US" sz="1200" b="1" dirty="0">
                <a:solidFill>
                  <a:srgbClr val="FF0000"/>
                </a:solidFill>
              </a:rPr>
              <a:t>コードからお申し込みください。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 marL="182563" lvl="1"/>
            <a:endParaRPr lang="en-US" altLang="ja-JP" sz="1200" dirty="0"/>
          </a:p>
          <a:p>
            <a:pPr marL="182563" lvl="1"/>
            <a:r>
              <a:rPr lang="en-US" altLang="ja-JP" sz="1200" dirty="0"/>
              <a:t>&lt;</a:t>
            </a:r>
            <a:r>
              <a:rPr lang="ja-JP" altLang="en-US" sz="1200" dirty="0"/>
              <a:t>交流会・現地見学会・宿泊申込</a:t>
            </a:r>
            <a:r>
              <a:rPr lang="en-US" altLang="ja-JP" sz="1200" dirty="0"/>
              <a:t>URL&gt;</a:t>
            </a:r>
          </a:p>
          <a:p>
            <a:pPr marL="182563" lvl="1"/>
            <a:r>
              <a:rPr lang="en-US" altLang="ja-JP" sz="1200" dirty="0"/>
              <a:t>https://va.apollon.nta.co.jp/2023sakura-symposium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252204" y="1712700"/>
            <a:ext cx="63702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3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ひな形１">
      <a:majorFont>
        <a:latin typeface="Meiryo UI"/>
        <a:ea typeface="メイリオ"/>
        <a:cs typeface=""/>
      </a:majorFont>
      <a:minorFont>
        <a:latin typeface="Meiryo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EB44545-5870-44E4-9803-6A60C5251D60}" vid="{D72E8872-1693-40E4-AB56-CE42ECA4817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1479</TotalTime>
  <Words>323</Words>
  <Application>Microsoft Office PowerPoint</Application>
  <PresentationFormat>画面に合わせる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游ゴシック</vt:lpstr>
      <vt:lpstr>Arial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206</cp:revision>
  <cp:lastPrinted>2023-02-10T07:20:17Z</cp:lastPrinted>
  <dcterms:created xsi:type="dcterms:W3CDTF">2018-09-25T07:26:31Z</dcterms:created>
  <dcterms:modified xsi:type="dcterms:W3CDTF">2023-02-10T09:55:16Z</dcterms:modified>
</cp:coreProperties>
</file>